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T Sans Narrow"/>
      <p:regular r:id="rId24"/>
      <p:bold r:id="rId25"/>
    </p:embeddedFont>
    <p:embeddedFont>
      <p:font typeface="Schoolbell"/>
      <p:regular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44">
          <p15:clr>
            <a:srgbClr val="A4A3A4"/>
          </p15:clr>
        </p15:guide>
        <p15:guide id="2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+X90VQRx4ZS1zMApV2Tauo0/F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4" orient="horz"/>
        <p:guide pos="576"/>
        <p:guide pos="3744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TSansNarrow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choolbell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93425eb67f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93425eb67f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93425eb67f_0_3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93425eb67f_0_3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93425eb67f_0_3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93425eb67f_0_3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3425eb67f_0_3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93425eb67f_0_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93425eb67f_0_3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3425eb67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3425eb6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193425eb6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3425eb67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3425eb67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93425eb67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93425eb67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93425eb67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93425eb67f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93425eb67f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93425eb67f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93425eb67f_0_2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3425eb67f_0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93425eb67f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93425eb67f_0_2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3425eb67f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93425eb67f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93425eb67f_0_3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3425eb67f_0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93425eb67f_0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93425eb67f_0_3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193425eb67f_0_173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g193425eb67f_0_173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" name="Google Shape;16;g193425eb67f_0_173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7" name="Google Shape;17;g193425eb67f_0_17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g193425eb67f_0_17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9" name="Google Shape;19;g193425eb67f_0_173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20" name="Google Shape;20;g193425eb67f_0_17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g193425eb67f_0_17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" name="Google Shape;22;g193425eb67f_0_173"/>
          <p:cNvSpPr txBox="1"/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3" name="Google Shape;23;g193425eb67f_0_173"/>
          <p:cNvSpPr txBox="1"/>
          <p:nvPr>
            <p:ph idx="1" type="subTitle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4" name="Google Shape;24;g193425eb67f_0_1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93425eb67f_0_219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193425eb67f_0_219"/>
          <p:cNvSpPr txBox="1"/>
          <p:nvPr>
            <p:ph hasCustomPrompt="1" type="title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g193425eb67f_0_219"/>
          <p:cNvSpPr txBox="1"/>
          <p:nvPr>
            <p:ph idx="1" type="body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3" name="Google Shape;63;g193425eb67f_0_2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3425eb67f_0_2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bg>
      <p:bgPr>
        <a:solidFill>
          <a:schemeClr val="accent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3425eb67f_0_226"/>
          <p:cNvSpPr txBox="1"/>
          <p:nvPr>
            <p:ph type="title"/>
          </p:nvPr>
        </p:nvSpPr>
        <p:spPr>
          <a:xfrm>
            <a:off x="2898648" y="813816"/>
            <a:ext cx="6400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choolbell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8" name="Google Shape;68;g193425eb67f_0_226"/>
          <p:cNvSpPr txBox="1"/>
          <p:nvPr>
            <p:ph idx="1" type="body"/>
          </p:nvPr>
        </p:nvSpPr>
        <p:spPr>
          <a:xfrm>
            <a:off x="2441448" y="1655064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36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Char char="●"/>
              <a:defRPr sz="8000">
                <a:solidFill>
                  <a:schemeClr val="lt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g193425eb67f_0_226"/>
          <p:cNvSpPr txBox="1"/>
          <p:nvPr>
            <p:ph idx="2" type="body"/>
          </p:nvPr>
        </p:nvSpPr>
        <p:spPr>
          <a:xfrm>
            <a:off x="2898648" y="3027707"/>
            <a:ext cx="6858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>
                <a:solidFill>
                  <a:schemeClr val="lt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Layout personalizzato">
  <p:cSld name="4_Layout personalizzato">
    <p:bg>
      <p:bgPr>
        <a:solidFill>
          <a:schemeClr val="accent4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93425eb67f_0_230"/>
          <p:cNvPicPr preferRelativeResize="0"/>
          <p:nvPr/>
        </p:nvPicPr>
        <p:blipFill rotWithShape="1">
          <a:blip r:embed="rId2">
            <a:alphaModFix/>
          </a:blip>
          <a:srcRect b="15604" l="0" r="0" t="0"/>
          <a:stretch/>
        </p:blipFill>
        <p:spPr>
          <a:xfrm>
            <a:off x="1066800" y="523183"/>
            <a:ext cx="10058400" cy="6334817"/>
          </a:xfrm>
          <a:custGeom>
            <a:rect b="b" l="l" r="r" t="t"/>
            <a:pathLst>
              <a:path extrusionOk="0" h="6334817" w="10058400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2" name="Google Shape;72;g193425eb67f_0_230"/>
          <p:cNvSpPr txBox="1"/>
          <p:nvPr>
            <p:ph type="title"/>
          </p:nvPr>
        </p:nvSpPr>
        <p:spPr>
          <a:xfrm>
            <a:off x="2331718" y="1460692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3" name="Google Shape;73;g193425eb67f_0_230"/>
          <p:cNvSpPr txBox="1"/>
          <p:nvPr>
            <p:ph idx="1" type="body"/>
          </p:nvPr>
        </p:nvSpPr>
        <p:spPr>
          <a:xfrm>
            <a:off x="2331720" y="2951305"/>
            <a:ext cx="77724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 sz="1800"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74" name="Google Shape;74;g193425eb67f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021929" y="2240374"/>
            <a:ext cx="6148140" cy="19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zato">
  <p:cSld name="1_Layout personalizzato">
    <p:bg>
      <p:bgPr>
        <a:solidFill>
          <a:srgbClr val="D6EAE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3425eb67f_0_235"/>
          <p:cNvSpPr txBox="1"/>
          <p:nvPr>
            <p:ph type="title"/>
          </p:nvPr>
        </p:nvSpPr>
        <p:spPr>
          <a:xfrm>
            <a:off x="914400" y="914401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Schoolbell"/>
              <a:buNone/>
              <a:defRPr sz="40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7" name="Google Shape;77;g193425eb67f_0_235"/>
          <p:cNvSpPr txBox="1"/>
          <p:nvPr>
            <p:ph idx="1" type="body"/>
          </p:nvPr>
        </p:nvSpPr>
        <p:spPr>
          <a:xfrm>
            <a:off x="914400" y="2203704"/>
            <a:ext cx="6400800" cy="4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 sz="1800"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yout personalizzato">
  <p:cSld name="5_Layout personalizzato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3425eb67f_0_238"/>
          <p:cNvSpPr txBox="1"/>
          <p:nvPr>
            <p:ph type="title"/>
          </p:nvPr>
        </p:nvSpPr>
        <p:spPr>
          <a:xfrm>
            <a:off x="4389119" y="946653"/>
            <a:ext cx="68580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choolbell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0" name="Google Shape;80;g193425eb67f_0_238"/>
          <p:cNvSpPr txBox="1"/>
          <p:nvPr>
            <p:ph idx="1" type="body"/>
          </p:nvPr>
        </p:nvSpPr>
        <p:spPr>
          <a:xfrm>
            <a:off x="4389120" y="2062956"/>
            <a:ext cx="68580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Layout personalizzato">
  <p:cSld name="7_Layout personalizzato">
    <p:bg>
      <p:bgPr>
        <a:solidFill>
          <a:srgbClr val="87C3CD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3425eb67f_0_241"/>
          <p:cNvSpPr txBox="1"/>
          <p:nvPr>
            <p:ph type="title"/>
          </p:nvPr>
        </p:nvSpPr>
        <p:spPr>
          <a:xfrm>
            <a:off x="4389119" y="946653"/>
            <a:ext cx="68580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Schoolbell"/>
              <a:buNone/>
              <a:defRPr sz="40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3" name="Google Shape;83;g193425eb67f_0_241"/>
          <p:cNvSpPr txBox="1"/>
          <p:nvPr>
            <p:ph idx="1" type="body"/>
          </p:nvPr>
        </p:nvSpPr>
        <p:spPr>
          <a:xfrm>
            <a:off x="4389120" y="1981933"/>
            <a:ext cx="6858000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 sz="1800"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Layout personalizzato">
  <p:cSld name="6_Layout personalizzato">
    <p:bg>
      <p:bgPr>
        <a:solidFill>
          <a:schemeClr val="accent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93425eb67f_0_244"/>
          <p:cNvPicPr preferRelativeResize="0"/>
          <p:nvPr/>
        </p:nvPicPr>
        <p:blipFill rotWithShape="1">
          <a:blip r:embed="rId2">
            <a:alphaModFix/>
          </a:blip>
          <a:srcRect b="44879" l="0" r="0" t="0"/>
          <a:stretch/>
        </p:blipFill>
        <p:spPr>
          <a:xfrm>
            <a:off x="878302" y="469222"/>
            <a:ext cx="10424160" cy="6388778"/>
          </a:xfrm>
          <a:custGeom>
            <a:rect b="b" l="l" r="r" t="t"/>
            <a:pathLst>
              <a:path extrusionOk="0" h="6388778" w="10424160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6" name="Google Shape;86;g193425eb67f_0_244"/>
          <p:cNvSpPr txBox="1"/>
          <p:nvPr>
            <p:ph type="title"/>
          </p:nvPr>
        </p:nvSpPr>
        <p:spPr>
          <a:xfrm>
            <a:off x="3657599" y="1460692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Schoolbell"/>
              <a:buNone/>
              <a:defRPr sz="4000"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7" name="Google Shape;87;g193425eb67f_0_244"/>
          <p:cNvSpPr txBox="1"/>
          <p:nvPr>
            <p:ph idx="1" type="body"/>
          </p:nvPr>
        </p:nvSpPr>
        <p:spPr>
          <a:xfrm>
            <a:off x="3657600" y="2438570"/>
            <a:ext cx="68580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 sz="1800"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93425eb67f_0_185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193425eb67f_0_185"/>
          <p:cNvSpPr txBox="1"/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8" name="Google Shape;28;g193425eb67f_0_1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93425eb67f_0_189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g193425eb67f_0_189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g193425eb67f_0_189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3" name="Google Shape;33;g193425eb67f_0_1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93425eb67f_0_194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" name="Google Shape;36;g193425eb67f_0_194"/>
          <p:cNvSpPr txBox="1"/>
          <p:nvPr>
            <p:ph idx="1" type="body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93425eb67f_0_194"/>
          <p:cNvSpPr txBox="1"/>
          <p:nvPr>
            <p:ph idx="2" type="body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193425eb67f_0_1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93425eb67f_0_199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1" name="Google Shape;41;g193425eb67f_0_1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93425eb67f_0_202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4" name="Google Shape;44;g193425eb67f_0_202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g193425eb67f_0_2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93425eb67f_0_206"/>
          <p:cNvSpPr txBox="1"/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g193425eb67f_0_2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93425eb67f_0_20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" name="Google Shape;51;g193425eb67f_0_20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g193425eb67f_0_209"/>
          <p:cNvSpPr txBox="1"/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" name="Google Shape;53;g193425eb67f_0_209"/>
          <p:cNvSpPr txBox="1"/>
          <p:nvPr>
            <p:ph idx="1" type="subTitle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g193425eb67f_0_20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g193425eb67f_0_20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3425eb67f_0_216"/>
          <p:cNvSpPr txBox="1"/>
          <p:nvPr>
            <p:ph idx="1" type="body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8" name="Google Shape;58;g193425eb67f_0_2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93425eb67f_0_169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1" name="Google Shape;11;g193425eb67f_0_169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g193425eb67f_0_1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cuolenoceraumbra.edu.it/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title"/>
          </p:nvPr>
        </p:nvSpPr>
        <p:spPr>
          <a:xfrm>
            <a:off x="1862100" y="813825"/>
            <a:ext cx="74373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choolbell"/>
              <a:buNone/>
            </a:pPr>
            <a:r>
              <a:rPr lang="it-IT" sz="3000">
                <a:latin typeface="Schoolbell"/>
                <a:ea typeface="Schoolbell"/>
                <a:cs typeface="Schoolbell"/>
                <a:sym typeface="Schoolbell"/>
              </a:rPr>
              <a:t>ISTITUTO OMNICOMPRENSIVO NOCERA UMBRA</a:t>
            </a:r>
            <a:br>
              <a:rPr lang="it-IT" sz="3000">
                <a:latin typeface="Schoolbell"/>
                <a:ea typeface="Schoolbell"/>
                <a:cs typeface="Schoolbell"/>
                <a:sym typeface="Schoolbell"/>
              </a:rPr>
            </a:br>
            <a:endParaRPr sz="3000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94" name="Google Shape;94;p1"/>
          <p:cNvSpPr txBox="1"/>
          <p:nvPr>
            <p:ph idx="1" type="body"/>
          </p:nvPr>
        </p:nvSpPr>
        <p:spPr>
          <a:xfrm>
            <a:off x="2441448" y="1655064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>Porte aperte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lt1"/>
              </a:buClr>
              <a:buSzPct val="100000"/>
              <a:buNone/>
            </a:pPr>
            <a:r>
              <a:rPr lang="it-IT"/>
              <a:t>alla scuola Primaria</a:t>
            </a:r>
            <a:endParaRPr/>
          </a:p>
        </p:txBody>
      </p:sp>
      <p:pic>
        <p:nvPicPr>
          <p:cNvPr descr="Illustrazione di una matita cartone animato " id="95" name="Google Shape;9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22036">
            <a:off x="1811563" y="4144102"/>
            <a:ext cx="1155789" cy="1971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zione di un sacchetto blu di articoli per la scuola cartone animato "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798" y="4234845"/>
            <a:ext cx="2483857" cy="170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zione di un libro viola cartone animato " id="97" name="Google Shape;9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269620" y="4059937"/>
            <a:ext cx="1775352" cy="2059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strazione di un mappamondo cartone animato "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8174" y="4442978"/>
            <a:ext cx="2213723" cy="174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3125" y="2923394"/>
            <a:ext cx="4771850" cy="10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3425eb67f_0_304"/>
          <p:cNvSpPr txBox="1"/>
          <p:nvPr>
            <p:ph type="title"/>
          </p:nvPr>
        </p:nvSpPr>
        <p:spPr>
          <a:xfrm>
            <a:off x="1135403" y="341075"/>
            <a:ext cx="104598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LE SCUOLE PRIMARIE DEL NOSTRO ISTITUTO</a:t>
            </a:r>
            <a:endParaRPr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82" name="Google Shape;182;g193425eb67f_0_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638" y="1146888"/>
            <a:ext cx="2857500" cy="2143125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g193425eb67f_0_304"/>
          <p:cNvSpPr txBox="1"/>
          <p:nvPr/>
        </p:nvSpPr>
        <p:spPr>
          <a:xfrm>
            <a:off x="499600" y="1146875"/>
            <a:ext cx="35424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it-IT" sz="2900">
                <a:solidFill>
                  <a:srgbClr val="00004D"/>
                </a:solidFill>
                <a:highlight>
                  <a:srgbClr val="FFFFFF"/>
                </a:highlight>
              </a:rPr>
              <a:t>“Dante Alighieri” </a:t>
            </a:r>
            <a:endParaRPr b="1" sz="2900">
              <a:solidFill>
                <a:srgbClr val="00004D"/>
              </a:solidFill>
              <a:highlight>
                <a:srgbClr val="FFFFFF"/>
              </a:highlight>
            </a:endParaRPr>
          </a:p>
          <a:p>
            <a:pPr indent="0" lvl="0" marL="101600" rtl="0" algn="ctr">
              <a:lnSpc>
                <a:spcPct val="1150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rPr b="1" lang="it-IT" sz="2900">
                <a:solidFill>
                  <a:srgbClr val="00004D"/>
                </a:solidFill>
                <a:highlight>
                  <a:srgbClr val="FFFFFF"/>
                </a:highlight>
              </a:rPr>
              <a:t>NOCERA UMBRA</a:t>
            </a:r>
            <a:endParaRPr b="1" sz="2900">
              <a:solidFill>
                <a:srgbClr val="00004D"/>
              </a:solidFill>
              <a:highlight>
                <a:srgbClr val="FFFFFF"/>
              </a:highlight>
            </a:endParaRPr>
          </a:p>
        </p:txBody>
      </p:sp>
      <p:sp>
        <p:nvSpPr>
          <p:cNvPr id="184" name="Google Shape;184;g193425eb67f_0_304"/>
          <p:cNvSpPr txBox="1"/>
          <p:nvPr/>
        </p:nvSpPr>
        <p:spPr>
          <a:xfrm>
            <a:off x="8356800" y="1271188"/>
            <a:ext cx="30000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rPr b="1" lang="it-IT" sz="2900">
                <a:solidFill>
                  <a:srgbClr val="00004D"/>
                </a:solidFill>
                <a:highlight>
                  <a:srgbClr val="FFFFFF"/>
                </a:highlight>
              </a:rPr>
              <a:t> Fulvio Sbarretti CASEBASSE</a:t>
            </a:r>
            <a:endParaRPr b="1" sz="2900">
              <a:solidFill>
                <a:srgbClr val="00004D"/>
              </a:solidFill>
              <a:highlight>
                <a:srgbClr val="FFFFFF"/>
              </a:highlight>
            </a:endParaRPr>
          </a:p>
        </p:txBody>
      </p:sp>
      <p:pic>
        <p:nvPicPr>
          <p:cNvPr id="185" name="Google Shape;185;g193425eb67f_0_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500" y="3290000"/>
            <a:ext cx="2476500" cy="184785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g193425eb67f_0_304"/>
          <p:cNvSpPr txBox="1"/>
          <p:nvPr/>
        </p:nvSpPr>
        <p:spPr>
          <a:xfrm>
            <a:off x="166550" y="5371350"/>
            <a:ext cx="53592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rPr b="1" lang="it-IT" sz="2900">
                <a:solidFill>
                  <a:srgbClr val="00004D"/>
                </a:solidFill>
                <a:highlight>
                  <a:srgbClr val="FFFFFF"/>
                </a:highlight>
              </a:rPr>
              <a:t>Giuseppe Lombardo Radice GAIFANA</a:t>
            </a:r>
            <a:endParaRPr b="1" sz="2900">
              <a:solidFill>
                <a:srgbClr val="00004D"/>
              </a:solidFill>
              <a:highlight>
                <a:srgbClr val="FFFFFF"/>
              </a:highlight>
            </a:endParaRPr>
          </a:p>
        </p:txBody>
      </p:sp>
      <p:pic>
        <p:nvPicPr>
          <p:cNvPr id="187" name="Google Shape;187;g193425eb67f_0_3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7100" y="3173250"/>
            <a:ext cx="2081350" cy="2081350"/>
          </a:xfrm>
          <a:prstGeom prst="rect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g193425eb67f_0_304"/>
          <p:cNvSpPr txBox="1"/>
          <p:nvPr/>
        </p:nvSpPr>
        <p:spPr>
          <a:xfrm>
            <a:off x="8508175" y="5371350"/>
            <a:ext cx="30000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rPr b="1" lang="it-IT" sz="2900">
                <a:solidFill>
                  <a:srgbClr val="00004D"/>
                </a:solidFill>
                <a:highlight>
                  <a:srgbClr val="FFFFFF"/>
                </a:highlight>
              </a:rPr>
              <a:t>Anna Frank VALTOPINA</a:t>
            </a:r>
            <a:endParaRPr b="1" sz="2900">
              <a:solidFill>
                <a:srgbClr val="00004D"/>
              </a:solidFill>
              <a:highlight>
                <a:srgbClr val="FFFFFF"/>
              </a:highlight>
            </a:endParaRPr>
          </a:p>
        </p:txBody>
      </p:sp>
      <p:cxnSp>
        <p:nvCxnSpPr>
          <p:cNvPr id="189" name="Google Shape;189;g193425eb67f_0_304"/>
          <p:cNvCxnSpPr/>
          <p:nvPr/>
        </p:nvCxnSpPr>
        <p:spPr>
          <a:xfrm rot="10800000">
            <a:off x="3770550" y="1468500"/>
            <a:ext cx="890400" cy="44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g193425eb67f_0_304"/>
          <p:cNvCxnSpPr>
            <a:stCxn id="182" idx="3"/>
          </p:cNvCxnSpPr>
          <p:nvPr/>
        </p:nvCxnSpPr>
        <p:spPr>
          <a:xfrm flipH="1" rot="10800000">
            <a:off x="7628138" y="1529050"/>
            <a:ext cx="683100" cy="689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g193425eb67f_0_304"/>
          <p:cNvCxnSpPr/>
          <p:nvPr/>
        </p:nvCxnSpPr>
        <p:spPr>
          <a:xfrm>
            <a:off x="7238625" y="3405850"/>
            <a:ext cx="1512300" cy="99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g193425eb67f_0_304"/>
          <p:cNvCxnSpPr/>
          <p:nvPr/>
        </p:nvCxnSpPr>
        <p:spPr>
          <a:xfrm flipH="1">
            <a:off x="4090325" y="3405850"/>
            <a:ext cx="960600" cy="94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/>
          <p:nvPr>
            <p:ph type="title"/>
          </p:nvPr>
        </p:nvSpPr>
        <p:spPr>
          <a:xfrm>
            <a:off x="3657599" y="976242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Schoolbell"/>
              <a:buNone/>
            </a:pPr>
            <a:r>
              <a:rPr lang="it-IT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Benvenuti genitori!</a:t>
            </a:r>
            <a:endParaRPr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99" name="Google Shape;199;p3"/>
          <p:cNvSpPr txBox="1"/>
          <p:nvPr>
            <p:ph idx="1" type="body"/>
          </p:nvPr>
        </p:nvSpPr>
        <p:spPr>
          <a:xfrm>
            <a:off x="3164075" y="1831825"/>
            <a:ext cx="7351800" cy="50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>
                <a:latin typeface="Schoolbell"/>
                <a:ea typeface="Schoolbell"/>
                <a:cs typeface="Schoolbell"/>
                <a:sym typeface="Schoolbell"/>
              </a:rPr>
              <a:t>La nostra è una scuola basata su:</a:t>
            </a:r>
            <a:endParaRPr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-341788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ct val="100000"/>
              <a:buFont typeface="Schoolbell"/>
              <a:buChar char="★"/>
            </a:pPr>
            <a:r>
              <a:rPr b="1" lang="it-IT" sz="2300">
                <a:latin typeface="Schoolbell"/>
                <a:ea typeface="Schoolbell"/>
                <a:cs typeface="Schoolbell"/>
                <a:sym typeface="Schoolbell"/>
              </a:rPr>
              <a:t>COLLABORAZIONE CON LE FAMIGLIE</a:t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-341788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ct val="100000"/>
              <a:buFont typeface="Schoolbell"/>
              <a:buChar char="★"/>
            </a:pPr>
            <a:r>
              <a:rPr b="1" lang="it-IT" sz="2300">
                <a:latin typeface="Schoolbell"/>
                <a:ea typeface="Schoolbell"/>
                <a:cs typeface="Schoolbell"/>
                <a:sym typeface="Schoolbell"/>
              </a:rPr>
              <a:t>FIDUCIA RECIPROCA</a:t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9144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-341788" lvl="0" marL="4572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ct val="100000"/>
              <a:buFont typeface="Schoolbell"/>
              <a:buChar char="★"/>
            </a:pPr>
            <a:r>
              <a:rPr b="1" lang="it-IT" sz="2300">
                <a:latin typeface="Schoolbell"/>
                <a:ea typeface="Schoolbell"/>
                <a:cs typeface="Schoolbell"/>
                <a:sym typeface="Schoolbell"/>
              </a:rPr>
              <a:t>RISPETTO DELLE REGOLE</a:t>
            </a:r>
            <a:endParaRPr b="1" sz="23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00" name="Google Shape;20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1775" y="1831825"/>
            <a:ext cx="2674175" cy="11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/>
          <p:cNvPicPr preferRelativeResize="0"/>
          <p:nvPr/>
        </p:nvPicPr>
        <p:blipFill rotWithShape="1">
          <a:blip r:embed="rId4">
            <a:alphaModFix/>
          </a:blip>
          <a:srcRect b="0" l="6742" r="0" t="0"/>
          <a:stretch/>
        </p:blipFill>
        <p:spPr>
          <a:xfrm>
            <a:off x="5767950" y="3415873"/>
            <a:ext cx="1844850" cy="122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4675" y="4682475"/>
            <a:ext cx="1591246" cy="217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93425eb67f_0_357"/>
          <p:cNvSpPr txBox="1"/>
          <p:nvPr>
            <p:ph type="title"/>
          </p:nvPr>
        </p:nvSpPr>
        <p:spPr>
          <a:xfrm>
            <a:off x="3127724" y="949217"/>
            <a:ext cx="68580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14400" rtl="0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COLLABORAZIONE CON LE FAMIGLIE</a:t>
            </a:r>
            <a:endParaRPr sz="4700">
              <a:solidFill>
                <a:srgbClr val="0000FF"/>
              </a:solidFill>
            </a:endParaRPr>
          </a:p>
        </p:txBody>
      </p:sp>
      <p:sp>
        <p:nvSpPr>
          <p:cNvPr id="209" name="Google Shape;209;g193425eb67f_0_357"/>
          <p:cNvSpPr txBox="1"/>
          <p:nvPr>
            <p:ph idx="1" type="body"/>
          </p:nvPr>
        </p:nvSpPr>
        <p:spPr>
          <a:xfrm>
            <a:off x="3300325" y="1635025"/>
            <a:ext cx="7215300" cy="499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4343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it-IT" sz="266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Per costruire il rapporto scuola famiglia esistono dei canali attraverso cui attivare la comunicazione, lo scambio di informazioni e coinvolgere i genitori.</a:t>
            </a:r>
            <a:endParaRPr b="1" sz="266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Il registro elettronico, su cui i genitori possono verificare assenze, ritardi dei propri figli, voti, lezioni, compiti, note.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Il POF, il </a:t>
            </a:r>
            <a:r>
              <a:rPr i="1"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Piano dell’Offerta Formativa</a:t>
            </a: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, pubblicato sul sito web della scuola.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Il Patto educativo di corresponsabilità, condiviso tra le parti.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Assemblee per le elezioni dei rappresentanti di classe.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Colloqui individuali richiesti dai genitori o dai docenti.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Colloqui generali due o più volte l’anno.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Comunicazioni via e-mail della scuola.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Assemblee di classe.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Consigli di Interclasse.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-33398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3434"/>
              </a:buClr>
              <a:buSzPct val="100000"/>
              <a:buFont typeface="Schoolbell"/>
              <a:buChar char="●"/>
            </a:pPr>
            <a:r>
              <a:rPr lang="it-IT" sz="2370">
                <a:solidFill>
                  <a:srgbClr val="343434"/>
                </a:solidFill>
                <a:highlight>
                  <a:srgbClr val="FFFFFF"/>
                </a:highlight>
                <a:latin typeface="Schoolbell"/>
                <a:ea typeface="Schoolbell"/>
                <a:cs typeface="Schoolbell"/>
                <a:sym typeface="Schoolbell"/>
              </a:rPr>
              <a:t>Eventi.</a:t>
            </a:r>
            <a:endParaRPr sz="2370">
              <a:solidFill>
                <a:srgbClr val="343434"/>
              </a:solidFill>
              <a:highlight>
                <a:srgbClr val="FFFFFF"/>
              </a:highlight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93425eb67f_0_383"/>
          <p:cNvSpPr txBox="1"/>
          <p:nvPr>
            <p:ph type="title"/>
          </p:nvPr>
        </p:nvSpPr>
        <p:spPr>
          <a:xfrm>
            <a:off x="3657599" y="1460692"/>
            <a:ext cx="68580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RISPETTO DELLE REGOLE</a:t>
            </a:r>
            <a:endParaRPr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216" name="Google Shape;216;g193425eb67f_0_383"/>
          <p:cNvSpPr txBox="1"/>
          <p:nvPr>
            <p:ph idx="1" type="body"/>
          </p:nvPr>
        </p:nvSpPr>
        <p:spPr>
          <a:xfrm>
            <a:off x="3657600" y="2438570"/>
            <a:ext cx="6858000" cy="39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5555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065">
                <a:latin typeface="Schoolbell"/>
                <a:ea typeface="Schoolbell"/>
                <a:cs typeface="Schoolbell"/>
                <a:sym typeface="Schoolbell"/>
              </a:rPr>
              <a:t>Le regole della classe possono includere:</a:t>
            </a:r>
            <a:endParaRPr sz="2065">
              <a:latin typeface="Schoolbell"/>
              <a:ea typeface="Schoolbell"/>
              <a:cs typeface="Schoolbell"/>
              <a:sym typeface="Schoolbell"/>
            </a:endParaRPr>
          </a:p>
          <a:p>
            <a:pPr indent="-359727" lvl="1" marL="800100" rtl="0" algn="l">
              <a:lnSpc>
                <a:spcPct val="135555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65"/>
              <a:buFont typeface="Schoolbell"/>
              <a:buChar char="o"/>
            </a:pPr>
            <a:r>
              <a:rPr lang="it-IT" sz="2065">
                <a:solidFill>
                  <a:srgbClr val="3F3F3F"/>
                </a:solidFill>
                <a:latin typeface="Schoolbell"/>
                <a:ea typeface="Schoolbell"/>
                <a:cs typeface="Schoolbell"/>
                <a:sym typeface="Schoolbell"/>
              </a:rPr>
              <a:t>Essere rispettosi.</a:t>
            </a:r>
            <a:endParaRPr sz="2157">
              <a:latin typeface="Schoolbell"/>
              <a:ea typeface="Schoolbell"/>
              <a:cs typeface="Schoolbell"/>
              <a:sym typeface="Schoolbell"/>
            </a:endParaRPr>
          </a:p>
          <a:p>
            <a:pPr indent="-359727" lvl="1" marL="800100" rtl="0" algn="l">
              <a:lnSpc>
                <a:spcPct val="135555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65"/>
              <a:buFont typeface="Schoolbell"/>
              <a:buChar char="o"/>
            </a:pPr>
            <a:r>
              <a:rPr lang="it-IT" sz="2065">
                <a:solidFill>
                  <a:srgbClr val="3F3F3F"/>
                </a:solidFill>
                <a:latin typeface="Schoolbell"/>
                <a:ea typeface="Schoolbell"/>
                <a:cs typeface="Schoolbell"/>
                <a:sym typeface="Schoolbell"/>
              </a:rPr>
              <a:t>Essere responsabili.</a:t>
            </a:r>
            <a:endParaRPr sz="2157">
              <a:latin typeface="Schoolbell"/>
              <a:ea typeface="Schoolbell"/>
              <a:cs typeface="Schoolbell"/>
              <a:sym typeface="Schoolbell"/>
            </a:endParaRPr>
          </a:p>
          <a:p>
            <a:pPr indent="-359727" lvl="1" marL="800100" rtl="0" algn="l">
              <a:lnSpc>
                <a:spcPct val="135555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65"/>
              <a:buFont typeface="Schoolbell"/>
              <a:buChar char="o"/>
            </a:pPr>
            <a:r>
              <a:rPr lang="it-IT" sz="2065">
                <a:solidFill>
                  <a:srgbClr val="3F3F3F"/>
                </a:solidFill>
                <a:latin typeface="Schoolbell"/>
                <a:ea typeface="Schoolbell"/>
                <a:cs typeface="Schoolbell"/>
                <a:sym typeface="Schoolbell"/>
              </a:rPr>
              <a:t>Seguire le istruzioni.</a:t>
            </a:r>
            <a:endParaRPr sz="2157">
              <a:latin typeface="Schoolbell"/>
              <a:ea typeface="Schoolbell"/>
              <a:cs typeface="Schoolbell"/>
              <a:sym typeface="Schoolbell"/>
            </a:endParaRPr>
          </a:p>
          <a:p>
            <a:pPr indent="-359727" lvl="1" marL="800100" rtl="0" algn="l">
              <a:lnSpc>
                <a:spcPct val="135555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65"/>
              <a:buFont typeface="Schoolbell"/>
              <a:buChar char="o"/>
            </a:pPr>
            <a:r>
              <a:rPr lang="it-IT" sz="2065">
                <a:solidFill>
                  <a:srgbClr val="3F3F3F"/>
                </a:solidFill>
                <a:latin typeface="Schoolbell"/>
                <a:ea typeface="Schoolbell"/>
                <a:cs typeface="Schoolbell"/>
                <a:sym typeface="Schoolbell"/>
              </a:rPr>
              <a:t>Essere puntuali.</a:t>
            </a:r>
            <a:endParaRPr sz="2157">
              <a:latin typeface="Schoolbell"/>
              <a:ea typeface="Schoolbell"/>
              <a:cs typeface="Schoolbell"/>
              <a:sym typeface="Schoolbell"/>
            </a:endParaRPr>
          </a:p>
          <a:p>
            <a:pPr indent="-359727" lvl="1" marL="800100" rtl="0" algn="l">
              <a:lnSpc>
                <a:spcPct val="135555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65"/>
              <a:buFont typeface="Schoolbell"/>
              <a:buChar char="o"/>
            </a:pPr>
            <a:r>
              <a:rPr lang="it-IT" sz="2065">
                <a:solidFill>
                  <a:srgbClr val="3F3F3F"/>
                </a:solidFill>
                <a:latin typeface="Schoolbell"/>
                <a:ea typeface="Schoolbell"/>
                <a:cs typeface="Schoolbell"/>
                <a:sym typeface="Schoolbell"/>
              </a:rPr>
              <a:t>Essere organizzati.</a:t>
            </a:r>
            <a:endParaRPr sz="2157">
              <a:latin typeface="Schoolbell"/>
              <a:ea typeface="Schoolbell"/>
              <a:cs typeface="Schoolbell"/>
              <a:sym typeface="Schoolbell"/>
            </a:endParaRPr>
          </a:p>
          <a:p>
            <a:pPr indent="-359727" lvl="1" marL="800100" rtl="0" algn="l">
              <a:lnSpc>
                <a:spcPct val="135555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65"/>
              <a:buFont typeface="Schoolbell"/>
              <a:buChar char="o"/>
            </a:pPr>
            <a:r>
              <a:rPr lang="it-IT" sz="2065">
                <a:solidFill>
                  <a:srgbClr val="3F3F3F"/>
                </a:solidFill>
                <a:latin typeface="Schoolbell"/>
                <a:ea typeface="Schoolbell"/>
                <a:cs typeface="Schoolbell"/>
                <a:sym typeface="Schoolbell"/>
              </a:rPr>
              <a:t>Essere autonomi.</a:t>
            </a:r>
            <a:endParaRPr sz="2157">
              <a:latin typeface="Schoolbell"/>
              <a:ea typeface="Schoolbell"/>
              <a:cs typeface="Schoolbell"/>
              <a:sym typeface="Schoolbell"/>
            </a:endParaRPr>
          </a:p>
          <a:p>
            <a:pPr indent="-359727" lvl="1" marL="800100" rtl="0" algn="l">
              <a:lnSpc>
                <a:spcPct val="135555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65"/>
              <a:buFont typeface="Schoolbell"/>
              <a:buChar char="o"/>
            </a:pPr>
            <a:r>
              <a:rPr lang="it-IT" sz="2065">
                <a:solidFill>
                  <a:srgbClr val="3F3F3F"/>
                </a:solidFill>
                <a:latin typeface="Schoolbell"/>
                <a:ea typeface="Schoolbell"/>
                <a:cs typeface="Schoolbell"/>
                <a:sym typeface="Schoolbell"/>
              </a:rPr>
              <a:t>Essere preparati.​</a:t>
            </a:r>
            <a:endParaRPr sz="2157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1600"/>
              </a:spcAft>
              <a:buSzPts val="1018"/>
              <a:buNone/>
            </a:pPr>
            <a:r>
              <a:t/>
            </a:r>
            <a:endParaRPr sz="1665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>
            <p:ph type="title"/>
          </p:nvPr>
        </p:nvSpPr>
        <p:spPr>
          <a:xfrm>
            <a:off x="3769649" y="1049992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Schoolbell"/>
              <a:buNone/>
            </a:pPr>
            <a:r>
              <a:rPr lang="it-IT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TRASPARENZA DELLA SCUOLA</a:t>
            </a:r>
            <a:endParaRPr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Schoolbell"/>
              <a:buNone/>
            </a:pPr>
            <a:r>
              <a:t/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2740175" y="1735800"/>
            <a:ext cx="8114700" cy="4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5555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         </a:t>
            </a: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Fornire informazioni sulle norme relative a: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68300" lvl="1" marL="8001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choolbell"/>
              <a:buChar char="o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Chiusure scolastiche in caso di maltempo o per altri motivi. 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68300" lvl="1" marL="8001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choolbell"/>
              <a:buChar char="o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Procedure di emergenza.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68300" lvl="1" marL="8001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choolbell"/>
              <a:buChar char="o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Trasporti. 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68300" lvl="1" marL="8001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choolbell"/>
              <a:buChar char="o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Attività dopo-scuola.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68300" lvl="1" marL="8001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choolbell"/>
              <a:buChar char="o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Copie del regolamento della scuola.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68300" lvl="1" marL="8001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choolbell"/>
              <a:buChar char="o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Un elenco dei materiali che i bambini dovranno avere per le lezioni. 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68300" lvl="1" marL="80010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choolbell"/>
              <a:buChar char="o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Orari provvisori e definitivi.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3657599" y="1460692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94736"/>
              <a:buNone/>
            </a:pPr>
            <a:r>
              <a:rPr lang="it-IT" sz="4222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Partecipare è importante</a:t>
            </a:r>
            <a:endParaRPr sz="4222">
              <a:solidFill>
                <a:srgbClr val="FF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3657600" y="2438570"/>
            <a:ext cx="68580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28575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Schoolbell"/>
              <a:buChar char="•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10 GENNAIO SCUOLA PRIMARIA CASEBASSE 14,20\16,20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11150" lvl="0" marL="285750" rtl="0" algn="l">
              <a:lnSpc>
                <a:spcPct val="155555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Schoolbell"/>
              <a:buChar char="•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10 GENNAIO SCUOLA PRIMARIA GAIFANA 16,00\18,00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11150" lvl="0" marL="285750" rtl="0" algn="l">
              <a:lnSpc>
                <a:spcPct val="155555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Schoolbell"/>
              <a:buChar char="•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17</a:t>
            </a: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 GENNAIO SCUOLA PRIMARIA VALTOPINA 16.30/18.30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-311150" lvl="0" marL="285750" rtl="0" algn="l">
              <a:lnSpc>
                <a:spcPct val="155555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Schoolbell"/>
              <a:buChar char="•"/>
            </a:pPr>
            <a:r>
              <a:rPr lang="it-IT" sz="2200">
                <a:latin typeface="Schoolbell"/>
                <a:ea typeface="Schoolbell"/>
                <a:cs typeface="Schoolbell"/>
                <a:sym typeface="Schoolbell"/>
              </a:rPr>
              <a:t>18 GENNAIO SCUOLA PRIMARIA NOCERA UMBRA 15.30/17.30 </a:t>
            </a:r>
            <a:endParaRPr sz="2200"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3425eb67f_0_0"/>
          <p:cNvSpPr txBox="1"/>
          <p:nvPr>
            <p:ph idx="2" type="body"/>
          </p:nvPr>
        </p:nvSpPr>
        <p:spPr>
          <a:xfrm>
            <a:off x="4563948" y="6155557"/>
            <a:ext cx="6858000" cy="64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it-IT" u="sng">
                <a:solidFill>
                  <a:schemeClr val="hlink"/>
                </a:solidFill>
                <a:hlinkClick r:id="rId3"/>
              </a:rPr>
              <a:t>Istituto Omnicomprensivo Dante Alighieri Nocera Umbra</a:t>
            </a:r>
            <a:endParaRPr/>
          </a:p>
        </p:txBody>
      </p:sp>
      <p:pic>
        <p:nvPicPr>
          <p:cNvPr id="113" name="Google Shape;113;g193425eb67f_0_0"/>
          <p:cNvPicPr preferRelativeResize="0"/>
          <p:nvPr/>
        </p:nvPicPr>
        <p:blipFill rotWithShape="1">
          <a:blip r:embed="rId4">
            <a:alphaModFix/>
          </a:blip>
          <a:srcRect b="8189" l="0" r="0" t="0"/>
          <a:stretch/>
        </p:blipFill>
        <p:spPr>
          <a:xfrm>
            <a:off x="2145438" y="229550"/>
            <a:ext cx="7901124" cy="59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93425eb67f_0_0"/>
          <p:cNvSpPr txBox="1"/>
          <p:nvPr/>
        </p:nvSpPr>
        <p:spPr>
          <a:xfrm>
            <a:off x="4143075" y="1792200"/>
            <a:ext cx="4057200" cy="30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4600">
                <a:solidFill>
                  <a:srgbClr val="CC0000"/>
                </a:solidFill>
                <a:latin typeface="Schoolbell"/>
                <a:ea typeface="Schoolbell"/>
                <a:cs typeface="Schoolbell"/>
                <a:sym typeface="Schoolbell"/>
              </a:rPr>
              <a:t>PIANO TRIENNALE</a:t>
            </a:r>
            <a:endParaRPr b="1" sz="4600">
              <a:solidFill>
                <a:srgbClr val="CC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ctr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it-IT" sz="4600">
                <a:solidFill>
                  <a:srgbClr val="CC0000"/>
                </a:solidFill>
                <a:latin typeface="Schoolbell"/>
                <a:ea typeface="Schoolbell"/>
                <a:cs typeface="Schoolbell"/>
                <a:sym typeface="Schoolbell"/>
              </a:rPr>
              <a:t> DELL’OFFERTA FORMATIVA </a:t>
            </a:r>
            <a:endParaRPr b="1" sz="4600">
              <a:solidFill>
                <a:srgbClr val="CC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ctr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-IT" sz="4600">
                <a:solidFill>
                  <a:srgbClr val="CC0000"/>
                </a:solidFill>
                <a:latin typeface="Schoolbell"/>
                <a:ea typeface="Schoolbell"/>
                <a:cs typeface="Schoolbell"/>
                <a:sym typeface="Schoolbell"/>
              </a:rPr>
              <a:t>PTOF</a:t>
            </a:r>
            <a:endParaRPr b="1" sz="4600">
              <a:solidFill>
                <a:srgbClr val="CC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3425eb67f_0_7"/>
          <p:cNvSpPr txBox="1"/>
          <p:nvPr>
            <p:ph type="title"/>
          </p:nvPr>
        </p:nvSpPr>
        <p:spPr>
          <a:xfrm>
            <a:off x="2331718" y="1460692"/>
            <a:ext cx="77724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FINALITA’ DELLA SCUOLA PRIMARIA</a:t>
            </a:r>
            <a:endParaRPr>
              <a:solidFill>
                <a:srgbClr val="FF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21" name="Google Shape;121;g193425eb67f_0_7"/>
          <p:cNvSpPr txBox="1"/>
          <p:nvPr>
            <p:ph idx="1" type="body"/>
          </p:nvPr>
        </p:nvSpPr>
        <p:spPr>
          <a:xfrm>
            <a:off x="1968075" y="2146500"/>
            <a:ext cx="8136000" cy="42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Schoolbell"/>
              <a:buChar char="★"/>
            </a:pPr>
            <a:r>
              <a:rPr b="1" lang="it-IT" sz="24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Il senso dell’esperienza</a:t>
            </a:r>
            <a:r>
              <a:rPr lang="it-IT" sz="2400">
                <a:latin typeface="Schoolbell"/>
                <a:ea typeface="Schoolbell"/>
                <a:cs typeface="Schoolbell"/>
                <a:sym typeface="Schoolbell"/>
              </a:rPr>
              <a:t>: attraverso le proprie esperienze, gli alunni prendono coscienza delle proprie potenzialità, risorse e conoscenze. </a:t>
            </a:r>
            <a:endParaRPr sz="2400">
              <a:latin typeface="Schoolbell"/>
              <a:ea typeface="Schoolbell"/>
              <a:cs typeface="Schoolbell"/>
              <a:sym typeface="Schoolb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choolbell"/>
              <a:buChar char="★"/>
            </a:pPr>
            <a:r>
              <a:rPr b="1" lang="it-IT" sz="24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L’alfabetizzazione culturale di base</a:t>
            </a:r>
            <a:r>
              <a:rPr lang="it-IT" sz="2400">
                <a:latin typeface="Schoolbell"/>
                <a:ea typeface="Schoolbell"/>
                <a:cs typeface="Schoolbell"/>
                <a:sym typeface="Schoolbell"/>
              </a:rPr>
              <a:t>: la scuola primaria mira all’acquisizione degli apprendimenti di base, attraverso l’utilizzo di vari linguaggi. </a:t>
            </a:r>
            <a:endParaRPr sz="2400">
              <a:latin typeface="Schoolbell"/>
              <a:ea typeface="Schoolbell"/>
              <a:cs typeface="Schoolbell"/>
              <a:sym typeface="Schoolb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choolbell"/>
              <a:buChar char="★"/>
            </a:pPr>
            <a:r>
              <a:rPr b="1" lang="it-IT" sz="24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La cittadinanza</a:t>
            </a:r>
            <a:r>
              <a:rPr lang="it-IT" sz="2400">
                <a:latin typeface="Schoolbell"/>
                <a:ea typeface="Schoolbell"/>
                <a:cs typeface="Schoolbell"/>
                <a:sym typeface="Schoolbell"/>
              </a:rPr>
              <a:t>: la scuola è il luogo privilegiato per favorire lo sviluppo di atteggiamenti cooperativi e solidali, finalizzati alla costruzione e condivisione di valori sociali fondamentali. </a:t>
            </a:r>
            <a:endParaRPr sz="2400">
              <a:latin typeface="Schoolbell"/>
              <a:ea typeface="Schoolbell"/>
              <a:cs typeface="Schoolbell"/>
              <a:sym typeface="Schoolbel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Schoolbell"/>
              <a:buChar char="★"/>
            </a:pPr>
            <a:r>
              <a:rPr b="1" lang="it-IT" sz="2400">
                <a:solidFill>
                  <a:srgbClr val="FF0000"/>
                </a:solidFill>
                <a:latin typeface="Schoolbell"/>
                <a:ea typeface="Schoolbell"/>
                <a:cs typeface="Schoolbell"/>
                <a:sym typeface="Schoolbell"/>
              </a:rPr>
              <a:t>L’ambiente di apprendimento</a:t>
            </a:r>
            <a:r>
              <a:rPr lang="it-IT" sz="2400">
                <a:latin typeface="Schoolbell"/>
                <a:ea typeface="Schoolbell"/>
                <a:cs typeface="Schoolbell"/>
                <a:sym typeface="Schoolbell"/>
              </a:rPr>
              <a:t>: La scuola si propone come fondamentale ambiente di apprendimento. </a:t>
            </a:r>
            <a:endParaRPr sz="2400"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193425eb67f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325" y="172449"/>
            <a:ext cx="4661826" cy="1794803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lgDashDot"/>
            <a:round/>
            <a:headEnd len="sm" w="sm" type="none"/>
            <a:tailEnd len="sm" w="sm" type="none"/>
          </a:ln>
        </p:spPr>
      </p:pic>
      <p:sp>
        <p:nvSpPr>
          <p:cNvPr id="128" name="Google Shape;128;g193425eb67f_0_15"/>
          <p:cNvSpPr txBox="1"/>
          <p:nvPr/>
        </p:nvSpPr>
        <p:spPr>
          <a:xfrm>
            <a:off x="341125" y="26428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BENESSERE</a:t>
            </a:r>
            <a:endParaRPr b="1" sz="40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29" name="Google Shape;129;g193425eb67f_0_15"/>
          <p:cNvSpPr txBox="1"/>
          <p:nvPr/>
        </p:nvSpPr>
        <p:spPr>
          <a:xfrm>
            <a:off x="7058300" y="2721000"/>
            <a:ext cx="522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AMBIENTE e SVILUPPO SOSTENIBILE</a:t>
            </a:r>
            <a:endParaRPr b="1" sz="40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30" name="Google Shape;130;g193425eb67f_0_15"/>
          <p:cNvSpPr txBox="1"/>
          <p:nvPr/>
        </p:nvSpPr>
        <p:spPr>
          <a:xfrm>
            <a:off x="4058300" y="26428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INNOVAZIONE</a:t>
            </a:r>
            <a:endParaRPr b="1" sz="40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31" name="Google Shape;131;g193425eb67f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25" y="3736250"/>
            <a:ext cx="30670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93425eb67f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6075" y="3967450"/>
            <a:ext cx="3326100" cy="2270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g193425eb67f_0_15"/>
          <p:cNvCxnSpPr>
            <a:endCxn id="129" idx="0"/>
          </p:cNvCxnSpPr>
          <p:nvPr/>
        </p:nvCxnSpPr>
        <p:spPr>
          <a:xfrm>
            <a:off x="8053850" y="2028600"/>
            <a:ext cx="1618500" cy="69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g193425eb67f_0_15"/>
          <p:cNvCxnSpPr/>
          <p:nvPr/>
        </p:nvCxnSpPr>
        <p:spPr>
          <a:xfrm flipH="1">
            <a:off x="3148775" y="2058925"/>
            <a:ext cx="1453500" cy="590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g193425eb67f_0_15"/>
          <p:cNvCxnSpPr>
            <a:stCxn id="127" idx="2"/>
          </p:cNvCxnSpPr>
          <p:nvPr/>
        </p:nvCxnSpPr>
        <p:spPr>
          <a:xfrm flipH="1">
            <a:off x="6176638" y="1967252"/>
            <a:ext cx="600" cy="71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6" name="Google Shape;136;g193425eb67f_0_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0650" y="4212700"/>
            <a:ext cx="3621820" cy="241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3425eb67f_0_272"/>
          <p:cNvSpPr txBox="1"/>
          <p:nvPr/>
        </p:nvSpPr>
        <p:spPr>
          <a:xfrm>
            <a:off x="3739888" y="2522050"/>
            <a:ext cx="7160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60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SEMPRE MENO CARTA!</a:t>
            </a:r>
            <a:endParaRPr b="1" sz="60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43" name="Google Shape;143;g193425eb67f_0_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975" y="4199675"/>
            <a:ext cx="3768625" cy="22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93425eb67f_0_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7750" y="3917775"/>
            <a:ext cx="2543350" cy="23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93425eb67f_0_2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513" y="273525"/>
            <a:ext cx="4650262" cy="208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93425eb67f_0_293"/>
          <p:cNvSpPr txBox="1"/>
          <p:nvPr>
            <p:ph type="title"/>
          </p:nvPr>
        </p:nvSpPr>
        <p:spPr>
          <a:xfrm>
            <a:off x="499600" y="416800"/>
            <a:ext cx="116925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48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PROGETTI D’ISTITUTO E DI PLESSO</a:t>
            </a:r>
            <a:endParaRPr sz="48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52" name="Google Shape;152;g193425eb67f_0_293"/>
          <p:cNvSpPr txBox="1"/>
          <p:nvPr>
            <p:ph idx="1" type="body"/>
          </p:nvPr>
        </p:nvSpPr>
        <p:spPr>
          <a:xfrm>
            <a:off x="741825" y="1180850"/>
            <a:ext cx="10505400" cy="51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274E13"/>
                </a:solidFill>
                <a:latin typeface="Schoolbell"/>
                <a:ea typeface="Schoolbell"/>
                <a:cs typeface="Schoolbell"/>
                <a:sym typeface="Schoolbell"/>
              </a:rPr>
              <a:t>Progetti afferenti alla salute, allo star bene a scuola </a:t>
            </a:r>
            <a:endParaRPr b="1" sz="2700">
              <a:solidFill>
                <a:srgbClr val="274E13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85200C"/>
                </a:solidFill>
                <a:latin typeface="Schoolbell"/>
                <a:ea typeface="Schoolbell"/>
                <a:cs typeface="Schoolbell"/>
                <a:sym typeface="Schoolbell"/>
              </a:rPr>
              <a:t>Progetti legati alla salvaguardia dell’ambiente ed alla conoscenza del territorio </a:t>
            </a:r>
            <a:endParaRPr b="1" sz="2700">
              <a:solidFill>
                <a:srgbClr val="85200C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FFFF00"/>
                </a:solidFill>
                <a:latin typeface="Schoolbell"/>
                <a:ea typeface="Schoolbell"/>
                <a:cs typeface="Schoolbell"/>
                <a:sym typeface="Schoolbell"/>
              </a:rPr>
              <a:t>Progetti sportivi </a:t>
            </a:r>
            <a:endParaRPr b="1" sz="2700">
              <a:solidFill>
                <a:srgbClr val="FFFF0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9900FF"/>
                </a:solidFill>
                <a:latin typeface="Schoolbell"/>
                <a:ea typeface="Schoolbell"/>
                <a:cs typeface="Schoolbell"/>
                <a:sym typeface="Schoolbell"/>
              </a:rPr>
              <a:t>Progetti legati alle discipline </a:t>
            </a:r>
            <a:endParaRPr b="1" sz="2700">
              <a:solidFill>
                <a:srgbClr val="99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4C1130"/>
                </a:solidFill>
                <a:latin typeface="Schoolbell"/>
                <a:ea typeface="Schoolbell"/>
                <a:cs typeface="Schoolbell"/>
                <a:sym typeface="Schoolbell"/>
              </a:rPr>
              <a:t>Progetti di plesso specifici</a:t>
            </a:r>
            <a:endParaRPr b="1" sz="2700">
              <a:solidFill>
                <a:srgbClr val="4C1130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0B5394"/>
                </a:solidFill>
                <a:latin typeface="Schoolbell"/>
                <a:ea typeface="Schoolbell"/>
                <a:cs typeface="Schoolbell"/>
                <a:sym typeface="Schoolbell"/>
              </a:rPr>
              <a:t>Continuità tra ordini di scuola diversi </a:t>
            </a:r>
            <a:endParaRPr b="1" sz="2700">
              <a:solidFill>
                <a:srgbClr val="0B5394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-IT" sz="2700">
                <a:solidFill>
                  <a:srgbClr val="38761D"/>
                </a:solidFill>
                <a:latin typeface="Schoolbell"/>
                <a:ea typeface="Schoolbell"/>
                <a:cs typeface="Schoolbell"/>
                <a:sym typeface="Schoolbell"/>
              </a:rPr>
              <a:t>Progetti legati a ricorrenze e feste particolari (accoglienza, Festa dell’albero, Natale, Carnevale….) </a:t>
            </a:r>
            <a:endParaRPr b="1" sz="2700">
              <a:solidFill>
                <a:srgbClr val="38761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it-IT" sz="2700">
                <a:solidFill>
                  <a:schemeClr val="accent4"/>
                </a:solidFill>
                <a:latin typeface="Schoolbell"/>
                <a:ea typeface="Schoolbell"/>
                <a:cs typeface="Schoolbell"/>
                <a:sym typeface="Schoolbell"/>
              </a:rPr>
              <a:t>Progetti legati a</a:t>
            </a:r>
            <a:r>
              <a:rPr b="1" lang="it-IT" sz="2700">
                <a:solidFill>
                  <a:schemeClr val="accent4"/>
                </a:solidFill>
                <a:latin typeface="Schoolbell"/>
                <a:ea typeface="Schoolbell"/>
                <a:cs typeface="Schoolbell"/>
                <a:sym typeface="Schoolbell"/>
              </a:rPr>
              <a:t>lla cittadinanza attiva e digitale</a:t>
            </a:r>
            <a:endParaRPr b="1" sz="2700">
              <a:solidFill>
                <a:schemeClr val="accent4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93425eb67f_0_351"/>
          <p:cNvSpPr txBox="1"/>
          <p:nvPr>
            <p:ph type="title"/>
          </p:nvPr>
        </p:nvSpPr>
        <p:spPr>
          <a:xfrm>
            <a:off x="3103500" y="1460700"/>
            <a:ext cx="7412100" cy="6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METODOLOGIA E’ BASATA SU:</a:t>
            </a:r>
            <a:endParaRPr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159" name="Google Shape;159;g193425eb67f_0_351"/>
          <p:cNvSpPr txBox="1"/>
          <p:nvPr>
            <p:ph idx="1" type="body"/>
          </p:nvPr>
        </p:nvSpPr>
        <p:spPr>
          <a:xfrm>
            <a:off x="3657600" y="2438570"/>
            <a:ext cx="6858000" cy="395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Schoolbell"/>
              <a:buChar char="➔"/>
            </a:pPr>
            <a:r>
              <a:rPr lang="it-IT" sz="23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ALUNNO PROTAGONISTA DEL PROCESSO DI APPRENDIMENTO</a:t>
            </a:r>
            <a:endParaRPr sz="23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Schoolbell"/>
              <a:buChar char="➔"/>
            </a:pPr>
            <a:r>
              <a:rPr lang="it-IT" sz="23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GRUPPO DI PARI COSTRUTTORE DI CONOSCENZE CONDIVISE</a:t>
            </a:r>
            <a:endParaRPr sz="23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Schoolbell"/>
              <a:buChar char="➔"/>
            </a:pPr>
            <a:r>
              <a:rPr lang="it-IT" sz="23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DOCENTE NEL RUOLO DI FACILITATORE</a:t>
            </a:r>
            <a:endParaRPr sz="23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indent="-3746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300"/>
              <a:buFont typeface="Schoolbell"/>
              <a:buChar char="➔"/>
            </a:pPr>
            <a:r>
              <a:rPr lang="it-IT" sz="23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CONTINUITA’ TRA ORDINI DI SCUOLE</a:t>
            </a:r>
            <a:endParaRPr sz="23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3425eb67f_0_363"/>
          <p:cNvSpPr txBox="1"/>
          <p:nvPr>
            <p:ph type="title"/>
          </p:nvPr>
        </p:nvSpPr>
        <p:spPr>
          <a:xfrm>
            <a:off x="2666994" y="204828"/>
            <a:ext cx="68580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200">
                <a:solidFill>
                  <a:srgbClr val="0000FF"/>
                </a:solidFill>
                <a:latin typeface="Schoolbell"/>
                <a:ea typeface="Schoolbell"/>
                <a:cs typeface="Schoolbell"/>
                <a:sym typeface="Schoolbell"/>
              </a:rPr>
              <a:t>LABORATORI</a:t>
            </a:r>
            <a:endParaRPr sz="5200">
              <a:solidFill>
                <a:srgbClr val="00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66" name="Google Shape;166;g193425eb67f_0_363"/>
          <p:cNvPicPr preferRelativeResize="0"/>
          <p:nvPr/>
        </p:nvPicPr>
        <p:blipFill rotWithShape="1">
          <a:blip r:embed="rId3">
            <a:alphaModFix/>
          </a:blip>
          <a:srcRect b="10626" l="0" r="0" t="0"/>
          <a:stretch/>
        </p:blipFill>
        <p:spPr>
          <a:xfrm rot="-1244197">
            <a:off x="313958" y="958285"/>
            <a:ext cx="3505509" cy="241480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93425eb67f_0_363"/>
          <p:cNvSpPr txBox="1"/>
          <p:nvPr>
            <p:ph type="title"/>
          </p:nvPr>
        </p:nvSpPr>
        <p:spPr>
          <a:xfrm>
            <a:off x="62996" y="415900"/>
            <a:ext cx="26040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600">
                <a:solidFill>
                  <a:srgbClr val="990000"/>
                </a:solidFill>
                <a:latin typeface="Schoolbell"/>
                <a:ea typeface="Schoolbell"/>
                <a:cs typeface="Schoolbell"/>
                <a:sym typeface="Schoolbell"/>
              </a:rPr>
              <a:t>Manuale</a:t>
            </a:r>
            <a:endParaRPr sz="4600">
              <a:solidFill>
                <a:srgbClr val="99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68" name="Google Shape;168;g193425eb67f_0_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1680">
            <a:off x="7933875" y="984890"/>
            <a:ext cx="408432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93425eb67f_0_363"/>
          <p:cNvSpPr txBox="1"/>
          <p:nvPr>
            <p:ph type="title"/>
          </p:nvPr>
        </p:nvSpPr>
        <p:spPr>
          <a:xfrm>
            <a:off x="8829546" y="204825"/>
            <a:ext cx="26040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600">
                <a:solidFill>
                  <a:srgbClr val="990000"/>
                </a:solidFill>
                <a:latin typeface="Schoolbell"/>
                <a:ea typeface="Schoolbell"/>
                <a:cs typeface="Schoolbell"/>
                <a:sym typeface="Schoolbell"/>
              </a:rPr>
              <a:t>Lettura</a:t>
            </a:r>
            <a:endParaRPr sz="4600">
              <a:solidFill>
                <a:srgbClr val="99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70" name="Google Shape;170;g193425eb67f_0_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370624">
            <a:off x="773100" y="3929225"/>
            <a:ext cx="3420425" cy="22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93425eb67f_0_363"/>
          <p:cNvSpPr txBox="1"/>
          <p:nvPr>
            <p:ph type="title"/>
          </p:nvPr>
        </p:nvSpPr>
        <p:spPr>
          <a:xfrm>
            <a:off x="62996" y="6204600"/>
            <a:ext cx="26040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600">
                <a:solidFill>
                  <a:srgbClr val="990000"/>
                </a:solidFill>
                <a:latin typeface="Schoolbell"/>
                <a:ea typeface="Schoolbell"/>
                <a:cs typeface="Schoolbell"/>
                <a:sym typeface="Schoolbell"/>
              </a:rPr>
              <a:t>Teatrale</a:t>
            </a:r>
            <a:endParaRPr sz="4600">
              <a:solidFill>
                <a:srgbClr val="99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72" name="Google Shape;172;g193425eb67f_0_3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51225" y="3785944"/>
            <a:ext cx="2382325" cy="2678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93425eb67f_0_363"/>
          <p:cNvSpPr txBox="1"/>
          <p:nvPr>
            <p:ph type="title"/>
          </p:nvPr>
        </p:nvSpPr>
        <p:spPr>
          <a:xfrm>
            <a:off x="6800900" y="5943600"/>
            <a:ext cx="34785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600">
                <a:solidFill>
                  <a:srgbClr val="990000"/>
                </a:solidFill>
                <a:latin typeface="Schoolbell"/>
                <a:ea typeface="Schoolbell"/>
                <a:cs typeface="Schoolbell"/>
                <a:sym typeface="Schoolbell"/>
              </a:rPr>
              <a:t>Informatico</a:t>
            </a:r>
            <a:endParaRPr sz="4600">
              <a:solidFill>
                <a:srgbClr val="99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74" name="Google Shape;174;g193425eb67f_0_3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4915" y="1192278"/>
            <a:ext cx="2948190" cy="327076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93425eb67f_0_363"/>
          <p:cNvSpPr txBox="1"/>
          <p:nvPr>
            <p:ph type="title"/>
          </p:nvPr>
        </p:nvSpPr>
        <p:spPr>
          <a:xfrm>
            <a:off x="5032625" y="4478738"/>
            <a:ext cx="3478500" cy="65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600">
                <a:solidFill>
                  <a:srgbClr val="990000"/>
                </a:solidFill>
                <a:latin typeface="Schoolbell"/>
                <a:ea typeface="Schoolbell"/>
                <a:cs typeface="Schoolbell"/>
                <a:sym typeface="Schoolbell"/>
              </a:rPr>
              <a:t>Motorio</a:t>
            </a:r>
            <a:endParaRPr sz="4600">
              <a:solidFill>
                <a:srgbClr val="990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2020-12-21T20:45:19Z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