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Pacifico"/>
      <p:regular r:id="rId32"/>
    </p:embeddedFont>
    <p:embeddedFont>
      <p:font typeface="Kaushan Script"/>
      <p:regular r:id="rId33"/>
    </p:embeddedFont>
    <p:embeddedFont>
      <p:font typeface="Spectral"/>
      <p:regular r:id="rId34"/>
      <p:bold r:id="rId35"/>
      <p:italic r:id="rId36"/>
      <p:boldItalic r:id="rId37"/>
    </p:embeddedFont>
    <p:embeddedFont>
      <p:font typeface="Dancing Script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KaushanScript-regular.fntdata"/><Relationship Id="rId10" Type="http://schemas.openxmlformats.org/officeDocument/2006/relationships/slide" Target="slides/slide5.xml"/><Relationship Id="rId32" Type="http://schemas.openxmlformats.org/officeDocument/2006/relationships/font" Target="fonts/Pacifico-regular.fntdata"/><Relationship Id="rId13" Type="http://schemas.openxmlformats.org/officeDocument/2006/relationships/slide" Target="slides/slide8.xml"/><Relationship Id="rId35" Type="http://schemas.openxmlformats.org/officeDocument/2006/relationships/font" Target="fonts/Spectral-bold.fntdata"/><Relationship Id="rId12" Type="http://schemas.openxmlformats.org/officeDocument/2006/relationships/slide" Target="slides/slide7.xml"/><Relationship Id="rId34" Type="http://schemas.openxmlformats.org/officeDocument/2006/relationships/font" Target="fonts/Spectral-regular.fntdata"/><Relationship Id="rId15" Type="http://schemas.openxmlformats.org/officeDocument/2006/relationships/slide" Target="slides/slide10.xml"/><Relationship Id="rId37" Type="http://schemas.openxmlformats.org/officeDocument/2006/relationships/font" Target="fonts/Spectral-boldItalic.fntdata"/><Relationship Id="rId14" Type="http://schemas.openxmlformats.org/officeDocument/2006/relationships/slide" Target="slides/slide9.xml"/><Relationship Id="rId36" Type="http://schemas.openxmlformats.org/officeDocument/2006/relationships/font" Target="fonts/Spectral-italic.fntdata"/><Relationship Id="rId17" Type="http://schemas.openxmlformats.org/officeDocument/2006/relationships/slide" Target="slides/slide12.xml"/><Relationship Id="rId39" Type="http://schemas.openxmlformats.org/officeDocument/2006/relationships/font" Target="fonts/DancingScript-bold.fntdata"/><Relationship Id="rId16" Type="http://schemas.openxmlformats.org/officeDocument/2006/relationships/slide" Target="slides/slide11.xml"/><Relationship Id="rId38" Type="http://schemas.openxmlformats.org/officeDocument/2006/relationships/font" Target="fonts/DancingScrip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e9c11cb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e9c11cb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4e68f2a5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4e68f2a5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f83a4baa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f83a4baa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9eba7681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9eba7681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f83a4baa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f83a4baa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9eba7681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9eba7681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9eba768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9eba768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9eba7681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9eba7681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c082e5e885dca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c082e5e885dca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9c082e5e885dca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9c082e5e885dca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dec9a4f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dec9a4f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a8dd5524fcfb5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a8dd5524fcfb5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d3622fc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d3622fc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ace29fa8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ace29fa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9eba768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9eba768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c274952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c274952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c17202c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dc17202c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c203252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dc203252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c27495299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c27495299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3aceef0d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3aceef0d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3aceef0d4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3aceef0d4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3aceef0d4_1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3aceef0d4_1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4e68f2a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4e68f2a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4e68f2a8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4e68f2a8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4e68f2a82_1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4e68f2a82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4e68f2a5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4e68f2a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12.jpg"/><Relationship Id="rId6" Type="http://schemas.openxmlformats.org/officeDocument/2006/relationships/image" Target="../media/image4.png"/><Relationship Id="rId7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hyperlink" Target="http://www.youtube.com/watch?v=AWCSM8A7R0E" TargetMode="External"/><Relationship Id="rId5" Type="http://schemas.openxmlformats.org/officeDocument/2006/relationships/image" Target="../media/image10.jpg"/><Relationship Id="rId6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23.jpg"/><Relationship Id="rId5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FN-sC9YlpSI" TargetMode="External"/><Relationship Id="rId4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Relationship Id="rId4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yfka29CiMWs" TargetMode="External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76650" y="118025"/>
            <a:ext cx="4790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900">
                <a:solidFill>
                  <a:srgbClr val="FCFCFC"/>
                </a:solidFill>
                <a:latin typeface="Georgia"/>
                <a:ea typeface="Georgia"/>
                <a:cs typeface="Georgia"/>
                <a:sym typeface="Georgia"/>
              </a:rPr>
              <a:t>Progetto ARC </a:t>
            </a:r>
            <a:endParaRPr b="1" i="1" sz="2900">
              <a:solidFill>
                <a:srgbClr val="FCFCF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700">
                <a:solidFill>
                  <a:srgbClr val="FCFCFC"/>
                </a:solidFill>
                <a:latin typeface="Georgia"/>
                <a:ea typeface="Georgia"/>
                <a:cs typeface="Georgia"/>
                <a:sym typeface="Georgia"/>
              </a:rPr>
              <a:t>Scuola Secondaria di I grado </a:t>
            </a:r>
            <a:endParaRPr b="1" i="1" sz="1700">
              <a:solidFill>
                <a:srgbClr val="FCFCF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700">
                <a:solidFill>
                  <a:srgbClr val="FCFCFC"/>
                </a:solidFill>
                <a:latin typeface="Georgia"/>
                <a:ea typeface="Georgia"/>
                <a:cs typeface="Georgia"/>
                <a:sym typeface="Georgia"/>
              </a:rPr>
              <a:t> Valtopina</a:t>
            </a:r>
            <a:endParaRPr b="1" i="1" sz="100">
              <a:solidFill>
                <a:srgbClr val="FCFCF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289100" y="2426922"/>
            <a:ext cx="65658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700">
                <a:solidFill>
                  <a:srgbClr val="FCFCFC"/>
                </a:solidFill>
                <a:latin typeface="Georgia"/>
                <a:ea typeface="Georgia"/>
                <a:cs typeface="Georgia"/>
                <a:sym typeface="Georgia"/>
              </a:rPr>
              <a:t>Realizzato da: Naman Raj, Tarek Oulad Tahar, Sokaina Lakhlil, Hajar Souassi, Anass Fadil e Mohamed Ayar</a:t>
            </a:r>
            <a:endParaRPr b="1" i="1" sz="1700">
              <a:solidFill>
                <a:srgbClr val="FCFCF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49275" y="1691463"/>
            <a:ext cx="598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b="1" i="1" lang="it"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IO CITTADINO DIGITALE”</a:t>
            </a:r>
            <a:endParaRPr b="1" i="1" sz="2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DOLESCENTI E WEB: TUTTI I PERICOLI DELLA RETE – La Gazzetta di San Severo  – News di Capitanata" id="57" name="Google Shape;57;p13"/>
          <p:cNvPicPr preferRelativeResize="0"/>
          <p:nvPr/>
        </p:nvPicPr>
        <p:blipFill rotWithShape="1">
          <a:blip r:embed="rId3">
            <a:alphaModFix/>
          </a:blip>
          <a:srcRect b="10576" l="0" r="0" t="11023"/>
          <a:stretch/>
        </p:blipFill>
        <p:spPr>
          <a:xfrm>
            <a:off x="45525" y="3521100"/>
            <a:ext cx="27563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chio internet-correlato in adolescenza: uno strumento per indagare il  fenomeno"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1550" y="3511575"/>
            <a:ext cx="292417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 PARLA DEI RISCHI DELLA RETE PER I FIGLI - Indicatore  MirandoleseIndicatore Mirandolese"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25" y="0"/>
            <a:ext cx="2634525" cy="171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-Evidence alla ricerca della prova digitale senza passare dai giudici  nazionali"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9475" y="-19850"/>
            <a:ext cx="2634525" cy="171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 GONARS » NUOVA PAGINA DEL SITO DEDICATO ALLA CITTADINANZA DIGITALE" id="61" name="Google Shape;61;p13"/>
          <p:cNvPicPr preferRelativeResize="0"/>
          <p:nvPr/>
        </p:nvPicPr>
        <p:blipFill rotWithShape="1">
          <a:blip r:embed="rId7">
            <a:alphaModFix/>
          </a:blip>
          <a:srcRect b="9893" l="830" r="2607" t="0"/>
          <a:stretch/>
        </p:blipFill>
        <p:spPr>
          <a:xfrm>
            <a:off x="2880701" y="3771488"/>
            <a:ext cx="3191986" cy="10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882100" y="147150"/>
            <a:ext cx="757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METTIAMO IN PRATICA LA SICUREZZA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274425" y="719850"/>
            <a:ext cx="6471900" cy="23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Puoi scegliere di: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★"/>
            </a:pPr>
            <a:r>
              <a:rPr b="1" i="1" lang="it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non seguire</a:t>
            </a:r>
            <a:r>
              <a:rPr lang="it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l’autore del post non adeguato o imbarazzante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★"/>
            </a:pPr>
            <a:r>
              <a:rPr b="1" i="1" lang="it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segnalare</a:t>
            </a:r>
            <a:r>
              <a:rPr lang="it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il tipo di contenuto offensivo o inappropriato al gestore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★"/>
            </a:pPr>
            <a:r>
              <a:rPr b="1" i="1" lang="it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rimuovere</a:t>
            </a:r>
            <a:r>
              <a:rPr lang="it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l’autore del contenuto dall’elenco dei tuoi amici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★"/>
            </a:pPr>
            <a:r>
              <a:rPr b="1" i="1" lang="it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filtrare</a:t>
            </a:r>
            <a:r>
              <a:rPr lang="it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contenuti non sicuri (da motori di ricerca)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3750" y="931863"/>
            <a:ext cx="2114550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3300" y="2747800"/>
            <a:ext cx="2542303" cy="22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789450" y="0"/>
            <a:ext cx="756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PRIVACY E SICUREZZA: BUONE PRATICHE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86225" y="446700"/>
            <a:ext cx="8520600" cy="46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54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5"/>
              <a:buFont typeface="Georgia"/>
              <a:buChar char="●"/>
            </a:pP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Conserva le tue </a:t>
            </a:r>
            <a:r>
              <a:rPr b="1" i="1" lang="it" sz="1525">
                <a:latin typeface="Georgia"/>
                <a:ea typeface="Georgia"/>
                <a:cs typeface="Georgia"/>
                <a:sym typeface="Georgia"/>
              </a:rPr>
              <a:t>credenziali</a:t>
            </a:r>
            <a:r>
              <a:rPr b="1" lang="it" sz="1525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(nome utente, password, pin…) con cura e non condividerle con nessuno, se non con i tuoi genitori. </a:t>
            </a:r>
            <a:endParaRPr sz="1525">
              <a:latin typeface="Georgia"/>
              <a:ea typeface="Georgia"/>
              <a:cs typeface="Georgia"/>
              <a:sym typeface="Georgia"/>
            </a:endParaRPr>
          </a:p>
          <a:p>
            <a:pPr indent="-3254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5"/>
              <a:buFont typeface="Georgia"/>
              <a:buChar char="●"/>
            </a:pP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Non utilizzare la stessa </a:t>
            </a:r>
            <a:r>
              <a:rPr b="1" i="1" lang="it" sz="1525">
                <a:latin typeface="Georgia"/>
                <a:ea typeface="Georgia"/>
                <a:cs typeface="Georgia"/>
                <a:sym typeface="Georgia"/>
              </a:rPr>
              <a:t>password</a:t>
            </a: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 per tutti i tuoi account. </a:t>
            </a:r>
            <a:endParaRPr sz="1525">
              <a:latin typeface="Georgia"/>
              <a:ea typeface="Georgia"/>
              <a:cs typeface="Georgia"/>
              <a:sym typeface="Georgia"/>
            </a:endParaRPr>
          </a:p>
          <a:p>
            <a:pPr indent="-3254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5"/>
              <a:buFont typeface="Georgia"/>
              <a:buChar char="●"/>
            </a:pP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Cambia frequentemente le tue password. </a:t>
            </a:r>
            <a:endParaRPr sz="1525">
              <a:latin typeface="Georgia"/>
              <a:ea typeface="Georgia"/>
              <a:cs typeface="Georgia"/>
              <a:sym typeface="Georgia"/>
            </a:endParaRPr>
          </a:p>
          <a:p>
            <a:pPr indent="-3254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5"/>
              <a:buFont typeface="Georgia"/>
              <a:buChar char="●"/>
            </a:pP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Non usare come password nomi o frasi facilmente deducibili; evita di inserire il tuo nome o cognome, i nomi o i cognomi di persone a te care, la tua data di nascita o il tuo indirizzo. </a:t>
            </a:r>
            <a:endParaRPr sz="1525">
              <a:latin typeface="Georgia"/>
              <a:ea typeface="Georgia"/>
              <a:cs typeface="Georgia"/>
              <a:sym typeface="Georgia"/>
            </a:endParaRPr>
          </a:p>
          <a:p>
            <a:pPr indent="-3254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5"/>
              <a:buFont typeface="Georgia"/>
              <a:buChar char="●"/>
            </a:pP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Una </a:t>
            </a:r>
            <a:r>
              <a:rPr b="1" i="1" lang="it" sz="1525">
                <a:latin typeface="Georgia"/>
                <a:ea typeface="Georgia"/>
                <a:cs typeface="Georgia"/>
                <a:sym typeface="Georgia"/>
              </a:rPr>
              <a:t>password sicura</a:t>
            </a: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 deve contenere: – almeno 8 caratteri, di cui uno maiuscolo; – almeno un numero; – almeno un carattere speciale tra ! $ ? # = * + - , ; : . </a:t>
            </a:r>
            <a:endParaRPr sz="1525">
              <a:latin typeface="Georgia"/>
              <a:ea typeface="Georgia"/>
              <a:cs typeface="Georgia"/>
              <a:sym typeface="Georgia"/>
            </a:endParaRPr>
          </a:p>
          <a:p>
            <a:pPr indent="-3254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5"/>
              <a:buFont typeface="Georgia"/>
              <a:buChar char="●"/>
            </a:pP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Leggi sempre il </a:t>
            </a:r>
            <a:r>
              <a:rPr b="1" i="1" lang="it" sz="1525">
                <a:latin typeface="Georgia"/>
                <a:ea typeface="Georgia"/>
                <a:cs typeface="Georgia"/>
                <a:sym typeface="Georgia"/>
              </a:rPr>
              <a:t>contratto e le condizioni d’uso</a:t>
            </a: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 di qualsiasi servizio Internet prima di accettarlo</a:t>
            </a:r>
            <a:endParaRPr sz="1525">
              <a:latin typeface="Georgia"/>
              <a:ea typeface="Georgia"/>
              <a:cs typeface="Georgia"/>
              <a:sym typeface="Georgia"/>
            </a:endParaRPr>
          </a:p>
          <a:p>
            <a:pPr indent="-3254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5"/>
              <a:buFont typeface="Georgia"/>
              <a:buChar char="●"/>
            </a:pP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a tua </a:t>
            </a:r>
            <a:r>
              <a:rPr b="1" i="1" lang="it" sz="1525">
                <a:latin typeface="Georgia"/>
                <a:ea typeface="Georgia"/>
                <a:cs typeface="Georgia"/>
                <a:sym typeface="Georgia"/>
              </a:rPr>
              <a:t>identità</a:t>
            </a: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 reale non è separata da quella virtuale. Ciò che posti f</a:t>
            </a: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orma la tua reputazione online, che è parte integrante della tua reputazione. </a:t>
            </a:r>
            <a:endParaRPr sz="1525">
              <a:latin typeface="Georgia"/>
              <a:ea typeface="Georgia"/>
              <a:cs typeface="Georgia"/>
              <a:sym typeface="Georgia"/>
            </a:endParaRPr>
          </a:p>
          <a:p>
            <a:pPr indent="-3254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5"/>
              <a:buFont typeface="Georgia"/>
              <a:buChar char="●"/>
            </a:pP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I tuoi</a:t>
            </a:r>
            <a:r>
              <a:rPr b="1" i="1" lang="it" sz="1525">
                <a:latin typeface="Georgia"/>
                <a:ea typeface="Georgia"/>
                <a:cs typeface="Georgia"/>
                <a:sym typeface="Georgia"/>
              </a:rPr>
              <a:t> profili </a:t>
            </a: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sui social network saranno la tua migliore (o peggiore!) presentazione anche quando cercherai un lavoro. </a:t>
            </a:r>
            <a:endParaRPr sz="1525">
              <a:latin typeface="Georgia"/>
              <a:ea typeface="Georgia"/>
              <a:cs typeface="Georgia"/>
              <a:sym typeface="Georgia"/>
            </a:endParaRPr>
          </a:p>
          <a:p>
            <a:pPr indent="-3254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5"/>
              <a:buFont typeface="Georgia"/>
              <a:buChar char="●"/>
            </a:pP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Fidati solo delle persone che conosci personalmente; non concedere l’</a:t>
            </a:r>
            <a:r>
              <a:rPr b="1" i="1" lang="it" sz="1525">
                <a:latin typeface="Georgia"/>
                <a:ea typeface="Georgia"/>
                <a:cs typeface="Georgia"/>
                <a:sym typeface="Georgia"/>
              </a:rPr>
              <a:t>amicizia</a:t>
            </a: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 a tutti. </a:t>
            </a:r>
            <a:endParaRPr sz="1525">
              <a:latin typeface="Georgia"/>
              <a:ea typeface="Georgia"/>
              <a:cs typeface="Georgia"/>
              <a:sym typeface="Georgia"/>
            </a:endParaRPr>
          </a:p>
          <a:p>
            <a:pPr indent="-32543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25"/>
              <a:buFont typeface="Georgia"/>
              <a:buChar char="●"/>
            </a:pP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In tutte le applicazioni web (chat, social network, giochi online) evita di comunicare i tuoi </a:t>
            </a:r>
            <a:r>
              <a:rPr b="1" i="1" lang="it" sz="1525">
                <a:latin typeface="Georgia"/>
                <a:ea typeface="Georgia"/>
                <a:cs typeface="Georgia"/>
                <a:sym typeface="Georgia"/>
              </a:rPr>
              <a:t>dati personali</a:t>
            </a:r>
            <a:r>
              <a:rPr lang="it" sz="1525">
                <a:latin typeface="Georgia"/>
                <a:ea typeface="Georgia"/>
                <a:cs typeface="Georgia"/>
                <a:sym typeface="Georgia"/>
              </a:rPr>
              <a:t>, e non dare mai il tuo indirizzo, il tuo numero di cellulare</a:t>
            </a:r>
            <a:endParaRPr sz="1525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25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425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/>
        </p:nvSpPr>
        <p:spPr>
          <a:xfrm>
            <a:off x="1421550" y="1114175"/>
            <a:ext cx="63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 txBox="1"/>
          <p:nvPr>
            <p:ph type="title"/>
          </p:nvPr>
        </p:nvSpPr>
        <p:spPr>
          <a:xfrm>
            <a:off x="3227700" y="271500"/>
            <a:ext cx="277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b="1" lang="it">
                <a:latin typeface="Georgia"/>
                <a:ea typeface="Georgia"/>
                <a:cs typeface="Georgia"/>
                <a:sym typeface="Georgia"/>
              </a:rPr>
              <a:t>L BULLISMO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943575"/>
            <a:ext cx="8520600" cy="11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Il bullismo è quel fenomeno per cui un bambino o un adolescente opprime un suo compagno. Gli episodi di bullismo si verificano soprattutto a scuola o lungo </a:t>
            </a:r>
            <a:r>
              <a:rPr lang="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il</a:t>
            </a:r>
            <a:r>
              <a:rPr lang="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tragitto da casa a scuola.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8363">
            <a:off x="366050" y="2529298"/>
            <a:ext cx="3659725" cy="244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ismo e cyberbullismo: possibili strategie d'intervento per la  prevenzione | MEDICALIVE Magazine"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2484">
            <a:off x="4847600" y="2506448"/>
            <a:ext cx="3659725" cy="24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1206150" y="358075"/>
            <a:ext cx="67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CARATTERISTICHE DEL BULLISMO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Intenzionalità</a:t>
            </a:r>
            <a:r>
              <a:rPr lang="it">
                <a:latin typeface="Georgia"/>
                <a:ea typeface="Georgia"/>
                <a:cs typeface="Georgia"/>
                <a:sym typeface="Georgia"/>
              </a:rPr>
              <a:t>: azioni messe in atto dal bullo con l’intenzione di sottomettere la vittima.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Persistenza nel tempo</a:t>
            </a:r>
            <a:r>
              <a:rPr lang="it">
                <a:latin typeface="Georgia"/>
                <a:ea typeface="Georgia"/>
                <a:cs typeface="Georgia"/>
                <a:sym typeface="Georgia"/>
              </a:rPr>
              <a:t>: le azioni durano nel tempo (settimane, mesi anni).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Relazione asimmetrica</a:t>
            </a:r>
            <a:r>
              <a:rPr lang="it">
                <a:latin typeface="Georgia"/>
                <a:ea typeface="Georgia"/>
                <a:cs typeface="Georgia"/>
                <a:sym typeface="Georgia"/>
              </a:rPr>
              <a:t>: la relazione tra bullo e vittima non è equilibrata (sia fisicamente che psicologicamente); il bullo prevarica e la vittima subisce.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Georgia"/>
                <a:ea typeface="Georgia"/>
                <a:cs typeface="Georgia"/>
                <a:sym typeface="Georgia"/>
              </a:rPr>
              <a:t>Un atto di prepotenza diventa bullismo se l’episodio si ripete intenzionalmente nel tempo assumendo caratteri di vera e propria persecuzione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0" y="0"/>
            <a:ext cx="537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GLI ATTORI DEL BULLISMO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-129975" y="425850"/>
            <a:ext cx="5894400" cy="21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Il </a:t>
            </a:r>
            <a:r>
              <a:rPr b="1"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bullo</a:t>
            </a:r>
            <a:r>
              <a:rPr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colui che compie atti di bullismo;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la </a:t>
            </a:r>
            <a:r>
              <a:rPr b="1"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vittima</a:t>
            </a:r>
            <a:r>
              <a:rPr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colui che subisce le prepotenze del bullo;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 </a:t>
            </a:r>
            <a:r>
              <a:rPr b="1"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sostenitori</a:t>
            </a:r>
            <a:r>
              <a:rPr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coloro che incitano il bullo;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Gli </a:t>
            </a:r>
            <a:r>
              <a:rPr b="1"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osservatori</a:t>
            </a:r>
            <a:r>
              <a:rPr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 </a:t>
            </a:r>
            <a:r>
              <a:rPr b="1"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testimoni</a:t>
            </a:r>
            <a:r>
              <a:rPr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coloro che assistono ma non intervengono;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 </a:t>
            </a:r>
            <a:r>
              <a:rPr b="1"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difensori</a:t>
            </a:r>
            <a:r>
              <a:rPr lang="it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coloro che difendono la vittima.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300" y="2343200"/>
            <a:ext cx="3801975" cy="278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ma posizione concorso regionale sesta edizione del progetto Teen Explorer. Il  cortometraggio, realizzato dagli studenti, dal titolo “Il bullismo non è uno spettacolo” è stato presentato in occasione  del  VI Festival regionale Teen Explorer tenutosi a Bari il 31.5.2019, presso il cinema Showville" id="151" name="Google Shape;151;p26" title="IL BULLISMO NON E' UNO SPETTACOL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321" y="0"/>
            <a:ext cx="3218954" cy="23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lismo" id="152" name="Google Shape;15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425" y="2343200"/>
            <a:ext cx="4847625" cy="27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42925" y="86750"/>
            <a:ext cx="408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FORME DI BULLISMO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0" y="523125"/>
            <a:ext cx="6396600" cy="20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" sz="153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Gli esperti classificano il bullismo in tre forme:</a:t>
            </a:r>
            <a:endParaRPr sz="153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30"/>
              <a:buFont typeface="Georgia"/>
              <a:buChar char="●"/>
            </a:pPr>
            <a:r>
              <a:rPr lang="it" sz="153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Il bullismo diretto fisico</a:t>
            </a:r>
            <a:r>
              <a:rPr lang="it" sz="153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lang="it" sz="153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attacchi fisici come picchiare, dare calci, derubare, ecc.</a:t>
            </a:r>
            <a:endParaRPr sz="153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Georgia"/>
              <a:buChar char="●"/>
            </a:pPr>
            <a:r>
              <a:rPr lang="it" sz="153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Il bullismo diretto verbale</a:t>
            </a:r>
            <a:r>
              <a:rPr lang="it" sz="153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utilizzando parole (prese in giro, minacce, insulti)</a:t>
            </a:r>
            <a:endParaRPr sz="153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Georgia"/>
              <a:buChar char="●"/>
            </a:pPr>
            <a:r>
              <a:rPr lang="it" sz="153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it" sz="153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 bullismo indiretto</a:t>
            </a:r>
            <a:r>
              <a:rPr lang="it" sz="153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comportamenti che danneggiano le relazioni della vittima (pettegolezzi, umiliare pubblicamente, ecc.)</a:t>
            </a:r>
            <a:endParaRPr sz="153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430">
              <a:solidFill>
                <a:srgbClr val="000000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descr="Bullismo e cyberbullismo: possibili strategie d'intervento per la  prevenzione | MEDICALIVE Magazine"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0614">
            <a:off x="5481083" y="2729184"/>
            <a:ext cx="3404881" cy="2269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 consigli ai genitori per aiutare i figli a combattere il bullismo a  scuola - Social Good"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83774">
            <a:off x="225004" y="2857554"/>
            <a:ext cx="3575292" cy="2013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tta al bullismo, un tema importante per il nostro partito! - PASSIONE  DEMOCRATICA" id="161" name="Google Shape;16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47154">
            <a:off x="6272506" y="299280"/>
            <a:ext cx="2184387" cy="206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 rot="4185592">
            <a:off x="7737082" y="459089"/>
            <a:ext cx="1834051" cy="625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latin typeface="Kaushan Script"/>
                <a:ea typeface="Kaushan Script"/>
                <a:cs typeface="Kaushan Script"/>
                <a:sym typeface="Kaushan Script"/>
              </a:rPr>
              <a:t>BULLISMO DIRETTO VERBALE</a:t>
            </a:r>
            <a:endParaRPr b="1" i="1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6234825" y="4395350"/>
            <a:ext cx="161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solidFill>
                  <a:schemeClr val="lt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BULLISMO DIRETTO FISICO</a:t>
            </a:r>
            <a:endParaRPr b="1" i="1">
              <a:solidFill>
                <a:schemeClr val="lt1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 rot="552495">
            <a:off x="3636942" y="4395290"/>
            <a:ext cx="1323556" cy="615714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latin typeface="Kaushan Script"/>
                <a:ea typeface="Kaushan Script"/>
                <a:cs typeface="Kaushan Script"/>
                <a:sym typeface="Kaushan Script"/>
              </a:rPr>
              <a:t>BULLISMO INDIRETTO</a:t>
            </a:r>
            <a:endParaRPr b="1" i="1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3">
            <a:alphaModFix/>
          </a:blip>
          <a:srcRect b="12380" l="0" r="0" t="0"/>
          <a:stretch/>
        </p:blipFill>
        <p:spPr>
          <a:xfrm>
            <a:off x="697775" y="25750"/>
            <a:ext cx="7748450" cy="50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2399825" y="316075"/>
            <a:ext cx="3927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latin typeface="Georgia"/>
                <a:ea typeface="Georgia"/>
                <a:cs typeface="Georgia"/>
                <a:sym typeface="Georgia"/>
              </a:rPr>
              <a:t>IL CYBERBULLISMO</a:t>
            </a:r>
            <a:endParaRPr b="1" sz="2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827100" y="1432925"/>
            <a:ext cx="7489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Georgia"/>
                <a:ea typeface="Georgia"/>
                <a:cs typeface="Georgia"/>
                <a:sym typeface="Georgia"/>
              </a:rPr>
              <a:t>Il bullismo con l’aiuto della tecnologia, quindi la rete,</a:t>
            </a:r>
            <a:r>
              <a:rPr lang="it" sz="1700">
                <a:latin typeface="Georgia"/>
                <a:ea typeface="Georgia"/>
                <a:cs typeface="Georgia"/>
                <a:sym typeface="Georgia"/>
              </a:rPr>
              <a:t> s</a:t>
            </a:r>
            <a:r>
              <a:rPr lang="it" sz="1700">
                <a:latin typeface="Georgia"/>
                <a:ea typeface="Georgia"/>
                <a:cs typeface="Georgia"/>
                <a:sym typeface="Georgia"/>
              </a:rPr>
              <a:t>i tras</a:t>
            </a:r>
            <a:r>
              <a:rPr lang="it" sz="1700">
                <a:latin typeface="Georgia"/>
                <a:ea typeface="Georgia"/>
                <a:cs typeface="Georgia"/>
                <a:sym typeface="Georgia"/>
              </a:rPr>
              <a:t>forma in cyberbullismo. Il bullo si avvale della tecnologia e di strumenti elettronici (foto, video, SMS, MMS, mail, chat) e usa Internet per minacciare, </a:t>
            </a:r>
            <a:r>
              <a:rPr lang="it" sz="1700">
                <a:latin typeface="Georgia"/>
                <a:ea typeface="Georgia"/>
                <a:cs typeface="Georgia"/>
                <a:sym typeface="Georgia"/>
              </a:rPr>
              <a:t>intimidire</a:t>
            </a:r>
            <a:r>
              <a:rPr lang="it" sz="1700">
                <a:latin typeface="Georgia"/>
                <a:ea typeface="Georgia"/>
                <a:cs typeface="Georgia"/>
                <a:sym typeface="Georgia"/>
              </a:rPr>
              <a:t>, provocare danno ad un coetaneo incapace di difendersi.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Introduzione al Cyberbullismo: che cosa è? - Studio Napoli, Psicologia e  Psicoterapia a PISTOIA" id="176" name="Google Shape;176;p29"/>
          <p:cNvPicPr preferRelativeResize="0"/>
          <p:nvPr/>
        </p:nvPicPr>
        <p:blipFill rotWithShape="1">
          <a:blip r:embed="rId3">
            <a:alphaModFix/>
          </a:blip>
          <a:srcRect b="0" l="0" r="9362" t="0"/>
          <a:stretch/>
        </p:blipFill>
        <p:spPr>
          <a:xfrm>
            <a:off x="97400" y="2799125"/>
            <a:ext cx="2984650" cy="227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ismo e cyberbullismo: all'Ars la prima proposta di legge - Tempo  Stretto - Ultime notizie da Messina e Reggio Calabria"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876" y="3001225"/>
            <a:ext cx="3849075" cy="207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berbullismo: cos'è, come riconoscerlo, come intervenire" id="178" name="Google Shape;17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202925" cy="147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ismo e Cyberbullismo raccontati da una studentessa: a chi rivolgersi ad  Asti per chiedere aiuto? - ATNews.it" id="179" name="Google Shape;17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4624" y="0"/>
            <a:ext cx="2619375" cy="1460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1756850" y="0"/>
            <a:ext cx="55110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latin typeface="Georgia"/>
                <a:ea typeface="Georgia"/>
                <a:cs typeface="Georgia"/>
                <a:sym typeface="Georgia"/>
              </a:rPr>
              <a:t>FORME DI CYBERBULLISMO</a:t>
            </a:r>
            <a:endParaRPr b="1" sz="2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774900" y="656500"/>
            <a:ext cx="75942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700">
                <a:latin typeface="Georgia"/>
                <a:ea typeface="Georgia"/>
                <a:cs typeface="Georgia"/>
                <a:sym typeface="Georgia"/>
              </a:rPr>
              <a:t>Ecco alcune forme di cyberbullismo :</a:t>
            </a:r>
            <a:endParaRPr i="1" sz="1700">
              <a:latin typeface="Georgia"/>
              <a:ea typeface="Georgia"/>
              <a:cs typeface="Georgia"/>
              <a:sym typeface="Georgi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b="1" i="1" lang="it" sz="17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Flaming</a:t>
            </a:r>
            <a:r>
              <a:rPr i="1" lang="it" sz="1700">
                <a:latin typeface="Georgia"/>
                <a:ea typeface="Georgia"/>
                <a:cs typeface="Georgia"/>
                <a:sym typeface="Georgia"/>
              </a:rPr>
              <a:t>: offendono la vittima con insulti volgari at</a:t>
            </a:r>
            <a:r>
              <a:rPr i="1" lang="it" sz="1700">
                <a:latin typeface="Georgia"/>
                <a:ea typeface="Georgia"/>
                <a:cs typeface="Georgia"/>
                <a:sym typeface="Georgia"/>
              </a:rPr>
              <a:t>traverso i social network</a:t>
            </a:r>
            <a:endParaRPr i="1" sz="1700">
              <a:latin typeface="Georgia"/>
              <a:ea typeface="Georgia"/>
              <a:cs typeface="Georgia"/>
              <a:sym typeface="Georgi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b="1" i="1" lang="it" sz="17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Denigration</a:t>
            </a:r>
            <a:r>
              <a:rPr i="1" lang="it" sz="1700">
                <a:latin typeface="Georgia"/>
                <a:ea typeface="Georgia"/>
                <a:cs typeface="Georgia"/>
                <a:sym typeface="Georgia"/>
              </a:rPr>
              <a:t>: diffondere voci e pettagolezzi spesso falsi </a:t>
            </a:r>
            <a:endParaRPr i="1" sz="1700">
              <a:latin typeface="Georgia"/>
              <a:ea typeface="Georgia"/>
              <a:cs typeface="Georgia"/>
              <a:sym typeface="Georgi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b="1" i="1" lang="it" sz="17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Impersonation</a:t>
            </a:r>
            <a:r>
              <a:rPr i="1" lang="it" sz="1700">
                <a:latin typeface="Georgia"/>
                <a:ea typeface="Georgia"/>
                <a:cs typeface="Georgia"/>
                <a:sym typeface="Georgia"/>
              </a:rPr>
              <a:t>:  rubare l'identità della vittima in modo da rovinare la sua reputazione </a:t>
            </a:r>
            <a:endParaRPr i="1" sz="1700">
              <a:latin typeface="Georgia"/>
              <a:ea typeface="Georgia"/>
              <a:cs typeface="Georgia"/>
              <a:sym typeface="Georgi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b="1" i="1" lang="it" sz="17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Exclusion</a:t>
            </a:r>
            <a:r>
              <a:rPr i="1" lang="it" sz="1700">
                <a:latin typeface="Georgia"/>
                <a:ea typeface="Georgia"/>
                <a:cs typeface="Georgia"/>
                <a:sym typeface="Georgia"/>
              </a:rPr>
              <a:t>: escludere la vittima dalla vita sociale dei suoi amici </a:t>
            </a:r>
            <a:endParaRPr i="1" sz="1700">
              <a:latin typeface="Georgia"/>
              <a:ea typeface="Georgia"/>
              <a:cs typeface="Georgia"/>
              <a:sym typeface="Georgi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b="1" i="1" lang="it" sz="17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Trickery</a:t>
            </a:r>
            <a:r>
              <a:rPr i="1" lang="it" sz="1700">
                <a:latin typeface="Georgia"/>
                <a:ea typeface="Georgia"/>
                <a:cs typeface="Georgia"/>
                <a:sym typeface="Georgia"/>
              </a:rPr>
              <a:t>: conquistare la fiducia della vittima per poi pubblicare sue informazioni anche intime.</a:t>
            </a:r>
            <a:endParaRPr i="1" sz="17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61350" y="81250"/>
            <a:ext cx="782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latin typeface="Georgia"/>
                <a:ea typeface="Georgia"/>
                <a:cs typeface="Georgia"/>
                <a:sym typeface="Georgia"/>
              </a:rPr>
              <a:t>STRATEGIE CONTRO IL CYBERBULLISMO</a:t>
            </a:r>
            <a:endParaRPr b="1" i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0" y="653950"/>
            <a:ext cx="9013800" cy="40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★"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Non fornire mai informazioni personali</a:t>
            </a:r>
            <a:r>
              <a:rPr lang="it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; attento a quello che condividi.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★"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Non credere a tutto quello che vedi o leggi</a:t>
            </a:r>
            <a:r>
              <a:rPr lang="it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; online ci sono anche le fake news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★"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Usa la gentilezza con gli altri</a:t>
            </a:r>
            <a:r>
              <a:rPr lang="it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; Bisogna rispettare gli altri e le loro opinioni sia online sia offline. Un insulto online rimane sempre anche se lo elimini.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★"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Controlla le impostazioni sulla privacy;</a:t>
            </a:r>
            <a:r>
              <a:rPr lang="it" sz="16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tutte le app e i siti web hanno delle impostazioni sulla riservatezza.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★"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Verifica di poterti iscrivere a un sito e non mentire mai sulla tua età.</a:t>
            </a:r>
            <a:endParaRPr sz="16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★"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Non cancellare o eliminare i messaggi dei cyberbulli; anzi salvali o stampali</a:t>
            </a:r>
            <a:endParaRPr sz="16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★"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Non esagerare nell’autodifesa </a:t>
            </a:r>
            <a:r>
              <a:rPr lang="it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 per difenderti attacchi più forte del bullo, diventi un bullo anche tu.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★"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Blocca, abbandona, segnala.</a:t>
            </a:r>
            <a:endParaRPr sz="16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★"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Non aprire un messaggio di qualcuno che non conosci</a:t>
            </a:r>
            <a:endParaRPr sz="16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★"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Se si è vittima di un cyberbullo, è importante chiedere aiuto</a:t>
            </a:r>
            <a:endParaRPr sz="16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7475575" y="4703625"/>
            <a:ext cx="146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2693249" y="0"/>
            <a:ext cx="3757500" cy="6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500">
                <a:latin typeface="Georgia"/>
                <a:ea typeface="Georgia"/>
                <a:cs typeface="Georgia"/>
                <a:sym typeface="Georgia"/>
              </a:rPr>
              <a:t>LESSICO IN RETE</a:t>
            </a:r>
            <a:endParaRPr b="1" i="1" sz="2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31375" y="641850"/>
            <a:ext cx="8902500" cy="4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Rete</a:t>
            </a:r>
            <a:r>
              <a:rPr i="1" lang="it" sz="1800"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i="1" lang="it" sz="1800">
                <a:latin typeface="Georgia"/>
                <a:ea typeface="Georgia"/>
                <a:cs typeface="Georgia"/>
                <a:sym typeface="Georgia"/>
              </a:rPr>
              <a:t> è un insieme di computer e altri dispositivi collegati tra loro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Internet</a:t>
            </a:r>
            <a:r>
              <a:rPr i="1" lang="it" sz="1800"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i="1" lang="it" sz="1800">
                <a:latin typeface="Georgia"/>
                <a:ea typeface="Georgia"/>
                <a:cs typeface="Georgia"/>
                <a:sym typeface="Georgia"/>
              </a:rPr>
              <a:t> è la più grande rete di computer al mondo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Web</a:t>
            </a:r>
            <a:r>
              <a:rPr i="1" lang="it" sz="1800"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i="1" lang="it" sz="1800">
                <a:latin typeface="Georgia"/>
                <a:ea typeface="Georgia"/>
                <a:cs typeface="Georgia"/>
                <a:sym typeface="Georgia"/>
              </a:rPr>
              <a:t>  mette a disposizione un vastissimo insieme di contenuti consultabili con link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Posta</a:t>
            </a:r>
            <a:r>
              <a:rPr i="1" lang="it" sz="18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elet</a:t>
            </a: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tronica</a:t>
            </a:r>
            <a:r>
              <a:rPr i="1" lang="it" sz="1800">
                <a:latin typeface="Georgia"/>
                <a:ea typeface="Georgia"/>
                <a:cs typeface="Georgia"/>
                <a:sym typeface="Georgia"/>
              </a:rPr>
              <a:t>: è un servizio di Internet che permette di inviare e ricevere messaggi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Chat</a:t>
            </a:r>
            <a:r>
              <a:rPr i="1" lang="it" sz="1800">
                <a:latin typeface="Georgia"/>
                <a:ea typeface="Georgia"/>
                <a:cs typeface="Georgia"/>
                <a:sym typeface="Georgia"/>
              </a:rPr>
              <a:t>: è un servizio di Internet che rende possibile una conversazione a distanza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Social network</a:t>
            </a:r>
            <a:r>
              <a:rPr i="1" lang="it" sz="1800">
                <a:latin typeface="Georgia"/>
                <a:ea typeface="Georgia"/>
                <a:cs typeface="Georgia"/>
                <a:sym typeface="Georgia"/>
              </a:rPr>
              <a:t>: è una rete di persone connesse virtualmente tra loro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Navigare</a:t>
            </a:r>
            <a:r>
              <a:rPr i="1" lang="it" sz="1800">
                <a:latin typeface="Georgia"/>
                <a:ea typeface="Georgia"/>
                <a:cs typeface="Georgia"/>
                <a:sym typeface="Georgia"/>
              </a:rPr>
              <a:t>: è l’attività per collegarsi alla rete ed accedere a vari siti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Post</a:t>
            </a:r>
            <a:r>
              <a:rPr i="1"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i="1"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è un messaggio pubblicato sul web</a:t>
            </a:r>
            <a:endParaRPr i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Virtuale</a:t>
            </a:r>
            <a:r>
              <a:rPr i="1"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i="1"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non fisico, non reale</a:t>
            </a:r>
            <a:endParaRPr i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Anonimato</a:t>
            </a:r>
            <a:r>
              <a:rPr i="1"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i="1"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identità sconosciuta, uso di nickname </a:t>
            </a:r>
            <a:endParaRPr i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Condivisione</a:t>
            </a:r>
            <a:r>
              <a:rPr i="1"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i="1"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è la possibilità di scambiare informazioni</a:t>
            </a:r>
            <a:endParaRPr i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Profilo utente</a:t>
            </a:r>
            <a:r>
              <a:rPr i="1"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i="1" lang="it" sz="18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i="1"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è la raccolta di dati personali dell’utente di un account</a:t>
            </a:r>
            <a:endParaRPr i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99600" y="578050"/>
            <a:ext cx="4472400" cy="10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IL CYBERBULLISMO</a:t>
            </a:r>
            <a:r>
              <a:rPr b="1" lang="it">
                <a:latin typeface="Georgia"/>
                <a:ea typeface="Georgia"/>
                <a:cs typeface="Georgia"/>
                <a:sym typeface="Georgia"/>
              </a:rPr>
              <a:t> 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SECONDO ME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519600" y="2429200"/>
            <a:ext cx="3632400" cy="16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“I</a:t>
            </a:r>
            <a:r>
              <a:rPr lang="it" sz="7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 cyberbullismo è tanto </a:t>
            </a:r>
            <a:r>
              <a:rPr lang="it" sz="7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difficile</a:t>
            </a:r>
            <a:r>
              <a:rPr lang="it" sz="7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ecco </a:t>
            </a:r>
            <a:r>
              <a:rPr lang="it" sz="7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perché dobbiamo stare attenti e dobbiamo dire tutto al nostri genitori”</a:t>
            </a:r>
            <a:endParaRPr sz="7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5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(Mohamed Ayar) </a:t>
            </a:r>
            <a:endParaRPr sz="5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3">
            <a:alphaModFix/>
          </a:blip>
          <a:srcRect b="4539" l="6731" r="8916" t="2995"/>
          <a:stretch/>
        </p:blipFill>
        <p:spPr>
          <a:xfrm>
            <a:off x="4722100" y="47325"/>
            <a:ext cx="4110202" cy="504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ctrTitle"/>
          </p:nvPr>
        </p:nvSpPr>
        <p:spPr>
          <a:xfrm>
            <a:off x="867575" y="179075"/>
            <a:ext cx="7671300" cy="59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latin typeface="Georgia"/>
                <a:ea typeface="Georgia"/>
                <a:cs typeface="Georgia"/>
                <a:sym typeface="Georgia"/>
              </a:rPr>
              <a:t>HATE SPEECH: LINGUAGGIO D’ODIO</a:t>
            </a:r>
            <a:endParaRPr b="1" sz="2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558250" y="1308825"/>
            <a:ext cx="767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3"/>
          <p:cNvSpPr txBox="1"/>
          <p:nvPr/>
        </p:nvSpPr>
        <p:spPr>
          <a:xfrm>
            <a:off x="86750" y="1003150"/>
            <a:ext cx="3594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C23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Facciamo attenzione al linguaggio che usiamo in rete. 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Evitiamo di offendere singole persone o gruppi (religiosi, etnici, disabili…).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Ciò che diciamo in rete resta per sempre. 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USIAMO UN </a:t>
            </a:r>
            <a:endParaRPr b="1"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LINGUAGGIO GENTILE!</a:t>
            </a:r>
            <a:endParaRPr b="1"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Giornata contro il bullismo" id="207" name="Google Shape;207;p33" title="Le parole lasciano ferite! Non stropicciare &quot;quel foglio&quot;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7825" y="1003145"/>
            <a:ext cx="5212300" cy="3909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1453400" y="260850"/>
            <a:ext cx="6166500" cy="9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61">
                <a:latin typeface="Georgia"/>
                <a:ea typeface="Georgia"/>
                <a:cs typeface="Georgia"/>
                <a:sym typeface="Georgia"/>
              </a:rPr>
              <a:t>LEGGE N. 71 DEL 29 MAGGIO 2017</a:t>
            </a:r>
            <a:endParaRPr b="1" sz="276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7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Georgia"/>
                <a:ea typeface="Georgia"/>
                <a:cs typeface="Georgia"/>
                <a:sym typeface="Georgia"/>
              </a:rPr>
              <a:t>DISPOSIZIONI A TUTELA DEI MINORI PER LA PREVENZIONE E IL CONTRASTO DEL FENOMENO DEL CYBERBULLISMO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385250" y="1363975"/>
            <a:ext cx="83028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latin typeface="Georgia"/>
                <a:ea typeface="Georgia"/>
                <a:cs typeface="Georgia"/>
                <a:sym typeface="Georgia"/>
              </a:rPr>
              <a:t>OBIETTIVO DELLA LEGGE</a:t>
            </a:r>
            <a:r>
              <a:rPr lang="it" sz="1600">
                <a:latin typeface="Georgia"/>
                <a:ea typeface="Georgia"/>
                <a:cs typeface="Georgia"/>
                <a:sym typeface="Georgia"/>
              </a:rPr>
              <a:t>: contrastare il fenomeno del cyberbullismo in tutte le sue manifestazioni con azioni a carattere preventivo e con una strategia di attenzione sia nella posizione di vittime sia in quella di responsabili di illeciti, assicurando l’attuazione degli interventi senza distinzione di età nell’ambito delle istituzioni scolastiche.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OSCURAMENTO DEL WEB</a:t>
            </a:r>
            <a:r>
              <a:rPr lang="it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la vittima di cyberbullismo (da 14 anni anche personalmente) può inoltrare al titolare del trattamento o al gestore del sito un’istanza per l’oscuramento, la rimozione o il blocco dei dati personali.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RUOLO DELLA SCUOLA</a:t>
            </a:r>
            <a:r>
              <a:rPr lang="it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NEL CONTRASTO AL CYBERBULLISMO: in ogni  scuola esiste il Referente per le iniziative contro il bullismo e il cyberbullismo.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2496600" y="359150"/>
            <a:ext cx="415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STACCARE LA SPINA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311700" y="980550"/>
            <a:ext cx="5387400" cy="4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Utilizzare Internet per comunicare con gli amici e per giocare è divertente e utile.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it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Diventa un problema quando noi diventiamo dipendenti dal gioco o da Internet: utilizziamo internet senza controllo; smettiamo di studiare, uscire con gli amici o ci dimentichiamo di mangiare. Diventa una vera e propria </a:t>
            </a:r>
            <a:r>
              <a:rPr b="1" lang="it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dipendenza</a:t>
            </a:r>
            <a:r>
              <a:rPr lang="it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difficile da riconoscere, che ci porta a star male e ad isolarci dagli altri. La dipendenza da Internet è paragonabile ad altre dipendenze come il gioco d’azzardo patologico, la dipendenza da videogames e la dipendenza da smartphone. Si hanno </a:t>
            </a:r>
            <a:r>
              <a:rPr i="1" lang="it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sintomi depressivi, ansie e perdita della fiducia in sé stessi.</a:t>
            </a:r>
            <a:endParaRPr i="1"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175" y="1117225"/>
            <a:ext cx="2952750" cy="18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3175" y="3142275"/>
            <a:ext cx="2952750" cy="18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1547250" y="97175"/>
            <a:ext cx="6049500" cy="7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DIPENDENZA DA INTERNET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latin typeface="Georgia"/>
                <a:ea typeface="Georgia"/>
                <a:cs typeface="Georgia"/>
                <a:sym typeface="Georgia"/>
              </a:rPr>
              <a:t>PAROLE CHIAVE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149075" y="925675"/>
            <a:ext cx="345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Astinenza</a:t>
            </a:r>
            <a:r>
              <a:rPr lang="it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si prova sofferenza causata dalla mancanza da cose di cui sono dipendenti gli individui.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Dipendenza</a:t>
            </a:r>
            <a:r>
              <a:rPr lang="it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al mondo di Internet l’incapacità di “interrompere” le attività legate alla connessione Internet.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Internet Addiction Disorder (IAD)</a:t>
            </a:r>
            <a:r>
              <a:rPr lang="it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Utilizzo eccessivo di Internet.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Ludopatia</a:t>
            </a:r>
            <a:r>
              <a:rPr lang="it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Si tratta dell’incapacità di resistere all’impulso di giocare d’azzardo o di fare scommesse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974" y="1091877"/>
            <a:ext cx="5407524" cy="3604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63225" y="221400"/>
            <a:ext cx="611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DIPENDENZA DA VIDEOGIOCHI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336550" y="794100"/>
            <a:ext cx="45210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omportamenti che 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segnalano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una 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dipendenza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da videogiochi nei ragazzi: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non dedica tempo ad altre 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attività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si 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addormenta 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scuola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ha un calo nel rendimento scolastico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preferisce giocare invece di uscire con amici 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gioca di nascosto, spesso la notte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si 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arrabbia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quando 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 si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interrompe</a:t>
            </a:r>
            <a:r>
              <a:rPr lang="it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vuole giochi sempre nuovi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spende somme considerevoli in giochi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resenta alterazioni nelle abitudini (alimentazione, igiene personale, funzioni fisiologiche). 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it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presenta sintomi fisici (mal di testa e schiena, dolori al collo, arrossamenti agli occhi, disturbi della vista).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500" y="2138625"/>
            <a:ext cx="4006501" cy="300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3777" y="2"/>
            <a:ext cx="3230225" cy="20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826800" y="123150"/>
            <a:ext cx="749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REGOLE PER EVITARE LA DIPENDENZA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311700" y="792175"/>
            <a:ext cx="8520600" cy="15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Evitare di stare più di un’ora al giorno davanti ai videogiochi: limitare il tempo.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Fare delle brevi pause (almeno ogni dieci minuti).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Dedicare del tempo anche ad altre attività come lo sport e la vita sociale.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50" y="2654675"/>
            <a:ext cx="4320287" cy="23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255" y="2654675"/>
            <a:ext cx="4069875" cy="23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510325" y="3881125"/>
            <a:ext cx="799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  <p:pic>
        <p:nvPicPr>
          <p:cNvPr descr="SPID Archivi - CYBERSECURITY &amp; RISK MANAGEMENT PROGRAM"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277550" y="2133150"/>
            <a:ext cx="6588900" cy="877200"/>
          </a:xfrm>
          <a:prstGeom prst="rect">
            <a:avLst/>
          </a:prstGeom>
          <a:solidFill>
            <a:srgbClr val="FCFCFC">
              <a:alpha val="5792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4500">
                <a:latin typeface="Georgia"/>
                <a:ea typeface="Georgia"/>
                <a:cs typeface="Georgia"/>
                <a:sym typeface="Georgia"/>
              </a:rPr>
              <a:t>IDENTITÀ</a:t>
            </a:r>
            <a:r>
              <a:rPr b="1" i="1" lang="it" sz="4500">
                <a:latin typeface="Georgia"/>
                <a:ea typeface="Georgia"/>
                <a:cs typeface="Georgia"/>
                <a:sym typeface="Georgia"/>
              </a:rPr>
              <a:t> DIGITALE</a:t>
            </a:r>
            <a:endParaRPr b="1" i="1" sz="45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50975" y="1896000"/>
            <a:ext cx="4824000" cy="2598000"/>
          </a:xfrm>
          <a:prstGeom prst="rect">
            <a:avLst/>
          </a:prstGeom>
          <a:solidFill>
            <a:srgbClr val="FCFCFC">
              <a:alpha val="5792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700">
                <a:latin typeface="Georgia"/>
                <a:ea typeface="Georgia"/>
                <a:cs typeface="Georgia"/>
                <a:sym typeface="Georgia"/>
              </a:rPr>
              <a:t>•</a:t>
            </a:r>
            <a:r>
              <a:rPr b="1" lang="it" sz="1700">
                <a:latin typeface="Georgia"/>
                <a:ea typeface="Georgia"/>
                <a:cs typeface="Georgia"/>
                <a:sym typeface="Georgia"/>
              </a:rPr>
              <a:t>Ogni azione che compiamo in Internet viene registrata dal sito o dall’applicazione che stiamo usando. </a:t>
            </a:r>
            <a:endParaRPr b="1"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 sz="1700">
                <a:latin typeface="Georgia"/>
                <a:ea typeface="Georgia"/>
                <a:cs typeface="Georgia"/>
                <a:sym typeface="Georgia"/>
              </a:rPr>
              <a:t>I post che pubblichiamo, le foto e i commenti che inviamo diventano tracce del nostro passaggio in rete, diventano la nostra impronta digitale. </a:t>
            </a:r>
            <a:endParaRPr b="1"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 sz="1700">
                <a:latin typeface="Georgia"/>
                <a:ea typeface="Georgia"/>
                <a:cs typeface="Georgia"/>
                <a:sym typeface="Georgia"/>
              </a:rPr>
              <a:t>Anche i nostri amici e i nostri familiari pubblicano informazioni su di noi. </a:t>
            </a:r>
            <a:endParaRPr b="1" sz="1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579750" y="103300"/>
            <a:ext cx="1984500" cy="785100"/>
          </a:xfrm>
          <a:prstGeom prst="rect">
            <a:avLst/>
          </a:prstGeom>
          <a:solidFill>
            <a:srgbClr val="FCFCFC">
              <a:alpha val="5792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900">
                <a:latin typeface="Georgia"/>
                <a:ea typeface="Georgia"/>
                <a:cs typeface="Georgia"/>
                <a:sym typeface="Georgia"/>
              </a:rPr>
              <a:t>COS'È </a:t>
            </a:r>
            <a:r>
              <a:rPr lang="it" sz="3900">
                <a:latin typeface="Georgia"/>
                <a:ea typeface="Georgia"/>
                <a:cs typeface="Georgia"/>
                <a:sym typeface="Georgia"/>
              </a:rPr>
              <a:t>?</a:t>
            </a:r>
            <a:endParaRPr sz="39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Pubblicità comportamentale: che cos'è, come funziona - Focus.it"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8950" y="1837688"/>
            <a:ext cx="3887700" cy="265642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37325" y="1360700"/>
            <a:ext cx="2657400" cy="477000"/>
          </a:xfrm>
          <a:prstGeom prst="rect">
            <a:avLst/>
          </a:prstGeom>
          <a:solidFill>
            <a:srgbClr val="FCFCFC">
              <a:alpha val="5792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 u="sng"/>
              <a:t>IDENTITÀ</a:t>
            </a:r>
            <a:r>
              <a:rPr b="1" lang="it" sz="1900" u="sng"/>
              <a:t> DIGITALE</a:t>
            </a:r>
            <a:endParaRPr b="1" sz="1900" u="sng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2323653" y="158525"/>
            <a:ext cx="449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latin typeface="Georgia"/>
                <a:ea typeface="Georgia"/>
                <a:cs typeface="Georgia"/>
                <a:sym typeface="Georgia"/>
              </a:rPr>
              <a:t>IL FURTO </a:t>
            </a:r>
            <a:r>
              <a:rPr b="1" lang="it" sz="2400">
                <a:latin typeface="Georgia"/>
                <a:ea typeface="Georgia"/>
                <a:cs typeface="Georgia"/>
                <a:sym typeface="Georgia"/>
              </a:rPr>
              <a:t>D'IDENTITÀ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30875" y="1257450"/>
            <a:ext cx="4371300" cy="35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 sz="1900">
                <a:latin typeface="Georgia"/>
                <a:ea typeface="Georgia"/>
                <a:cs typeface="Georgia"/>
                <a:sym typeface="Georgia"/>
              </a:rPr>
              <a:t>• </a:t>
            </a:r>
            <a:r>
              <a:rPr lang="it" sz="1900"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lang="it" sz="1900">
                <a:latin typeface="Georgia"/>
                <a:ea typeface="Georgia"/>
                <a:cs typeface="Georgia"/>
                <a:sym typeface="Georgia"/>
              </a:rPr>
              <a:t>hi si appropria dell’identità di un’altra persona commette un </a:t>
            </a:r>
            <a:r>
              <a:rPr lang="it" sz="1900">
                <a:latin typeface="Georgia"/>
                <a:ea typeface="Georgia"/>
                <a:cs typeface="Georgia"/>
                <a:sym typeface="Georgia"/>
              </a:rPr>
              <a:t>furto di identità. 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900">
                <a:latin typeface="Georgia"/>
                <a:ea typeface="Georgia"/>
                <a:cs typeface="Georgia"/>
                <a:sym typeface="Georgia"/>
              </a:rPr>
              <a:t>È un reato molto grave che può essere punito anche con la detenzione.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900">
                <a:latin typeface="Georgia"/>
                <a:ea typeface="Georgia"/>
                <a:cs typeface="Georgia"/>
                <a:sym typeface="Georgia"/>
              </a:rPr>
              <a:t> Se sei vittima di un caso del genere, oltre a segnalarlo al gestore del sito, puoi </a:t>
            </a:r>
            <a:r>
              <a:rPr lang="it" sz="1900" u="sng">
                <a:latin typeface="Georgia"/>
                <a:ea typeface="Georgia"/>
                <a:cs typeface="Georgia"/>
                <a:sym typeface="Georgia"/>
              </a:rPr>
              <a:t>chiedere a un adulto responsabile di sporgere denuncia presso le autorità. </a:t>
            </a:r>
            <a:endParaRPr sz="1900" u="sng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257456"/>
            <a:ext cx="4496698" cy="2990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-65725" y="951000"/>
            <a:ext cx="9144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it" sz="1800">
                <a:latin typeface="Georgia"/>
                <a:ea typeface="Georgia"/>
                <a:cs typeface="Georgia"/>
                <a:sym typeface="Georgia"/>
              </a:rPr>
              <a:t>Quando utilizzi Internet, ogni cosa che scrivi e ogni messaggio che ricevi diventa parte della memoria dei siti e delle app che usi: si tratta della cosiddetta “</a:t>
            </a:r>
            <a:r>
              <a:rPr lang="it" sz="1800">
                <a:latin typeface="Georgia"/>
                <a:ea typeface="Georgia"/>
                <a:cs typeface="Georgia"/>
                <a:sym typeface="Georgia"/>
              </a:rPr>
              <a:t>memoria di</a:t>
            </a:r>
            <a:r>
              <a:rPr lang="it" sz="1800">
                <a:latin typeface="Georgia"/>
                <a:ea typeface="Georgia"/>
                <a:cs typeface="Georgia"/>
                <a:sym typeface="Georgia"/>
              </a:rPr>
              <a:t> Internet” che, al contrario della mente umana, non dimentica. I gestori dei servizi di Internet che utilizzi più spesso, come la ricerca, la posta elettronica, le chat e i social network, sono custodi dei nostri contenuti.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906300" y="0"/>
            <a:ext cx="73314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latin typeface="Georgia"/>
                <a:ea typeface="Georgia"/>
                <a:cs typeface="Georgia"/>
                <a:sym typeface="Georgia"/>
              </a:rPr>
              <a:t>COME VENGONO RACCOLTI I DATI DELLA NOSTRA </a:t>
            </a:r>
            <a:r>
              <a:rPr b="1" lang="it" sz="2300">
                <a:latin typeface="Georgia"/>
                <a:ea typeface="Georgia"/>
                <a:cs typeface="Georgia"/>
                <a:sym typeface="Georgia"/>
              </a:rPr>
              <a:t>IDENTITÀ </a:t>
            </a:r>
            <a:r>
              <a:rPr b="1" lang="it" sz="2300">
                <a:latin typeface="Georgia"/>
                <a:ea typeface="Georgia"/>
                <a:cs typeface="Georgia"/>
                <a:sym typeface="Georgia"/>
              </a:rPr>
              <a:t>DIGITALE?</a:t>
            </a:r>
            <a:endParaRPr b="1" sz="23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9200" y="2699275"/>
            <a:ext cx="3294150" cy="24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 title="Identità digita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3225" y="932075"/>
            <a:ext cx="6097724" cy="376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1156650" y="140300"/>
            <a:ext cx="683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 u="sng">
                <a:latin typeface="Georgia"/>
                <a:ea typeface="Georgia"/>
                <a:cs typeface="Georgia"/>
                <a:sym typeface="Georgia"/>
              </a:rPr>
              <a:t>COME POSSIAMO DIFENDERCI </a:t>
            </a:r>
            <a:endParaRPr b="1" sz="3000" u="sng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063" y="216850"/>
            <a:ext cx="5003875" cy="47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935250" y="418650"/>
            <a:ext cx="7273500" cy="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Georgia"/>
                <a:ea typeface="Georgia"/>
                <a:cs typeface="Georgia"/>
                <a:sym typeface="Georgia"/>
              </a:rPr>
              <a:t>SICUREZZA ONLINE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562"/>
              <a:buFont typeface="Arial"/>
              <a:buNone/>
            </a:pPr>
            <a:r>
              <a:rPr b="1" lang="it" sz="2133">
                <a:latin typeface="Georgia"/>
                <a:ea typeface="Georgia"/>
                <a:cs typeface="Georgia"/>
                <a:sym typeface="Georgia"/>
              </a:rPr>
              <a:t>PAROLE CHIAVE</a:t>
            </a:r>
            <a:endParaRPr b="1" sz="2133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549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Spectral"/>
              <a:buChar char="★"/>
            </a:pPr>
            <a:r>
              <a:rPr b="1" lang="it" sz="17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Scegliere</a:t>
            </a:r>
            <a:r>
              <a:rPr lang="it" sz="1700">
                <a:latin typeface="Georgia"/>
                <a:ea typeface="Georgia"/>
                <a:cs typeface="Georgia"/>
                <a:sym typeface="Georgia"/>
              </a:rPr>
              <a:t>: un ambiente sicuro. Visita un sito e iscriviti ai social solo se hai l’età giusta. Potresti trovare immagini o argomenti non adatti a te.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Spectral"/>
              <a:buChar char="★"/>
            </a:pPr>
            <a:r>
              <a:rPr b="1" lang="it" sz="17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Confrontarsi</a:t>
            </a:r>
            <a:r>
              <a:rPr lang="it" sz="1700">
                <a:latin typeface="Georgia"/>
                <a:ea typeface="Georgia"/>
                <a:cs typeface="Georgia"/>
                <a:sym typeface="Georgia"/>
              </a:rPr>
              <a:t>: Anche in ambienti sicuri puoi provare imbarazzo, paura o fastidio. Se ti capita è importante parlarne con gli adulti di cui ti fidi (genitori, insegnanti, amici).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Spectral"/>
              <a:buChar char="★"/>
            </a:pPr>
            <a:r>
              <a:rPr b="1" lang="it" sz="17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Segnalare</a:t>
            </a:r>
            <a:r>
              <a:rPr lang="it" sz="1700">
                <a:latin typeface="Georgia"/>
                <a:ea typeface="Georgia"/>
                <a:cs typeface="Georgia"/>
                <a:sym typeface="Georgia"/>
              </a:rPr>
              <a:t>: Ognuno di noi è responsabile di cosa si trova in Internet. Ogni utente deve mobilitarsi contro i contenuti non appropriati, fastidiosi o addirittura pericolosi. Tutti possono contribuire a rendere Internet un posto migliore, più sicuro; segnalando ai gestori dei siti o dei social network i contenuti non adeguati.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