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 id="2147483672" r:id="rId3"/>
  </p:sldMasterIdLst>
  <p:notesMasterIdLst>
    <p:notesMasterId r:id="rId27"/>
  </p:notesMasterIdLst>
  <p:sldIdLst>
    <p:sldId id="256" r:id="rId4"/>
    <p:sldId id="257" r:id="rId5"/>
    <p:sldId id="258" r:id="rId6"/>
    <p:sldId id="259" r:id="rId7"/>
    <p:sldId id="260" r:id="rId8"/>
    <p:sldId id="261" r:id="rId9"/>
    <p:sldId id="262" r:id="rId10"/>
    <p:sldId id="263" r:id="rId11"/>
    <p:sldId id="264" r:id="rId12"/>
    <p:sldId id="276" r:id="rId13"/>
    <p:sldId id="277" r:id="rId14"/>
    <p:sldId id="265" r:id="rId15"/>
    <p:sldId id="278" r:id="rId16"/>
    <p:sldId id="266" r:id="rId17"/>
    <p:sldId id="267" r:id="rId18"/>
    <p:sldId id="268" r:id="rId19"/>
    <p:sldId id="269" r:id="rId20"/>
    <p:sldId id="270" r:id="rId21"/>
    <p:sldId id="271" r:id="rId22"/>
    <p:sldId id="272" r:id="rId23"/>
    <p:sldId id="273" r:id="rId24"/>
    <p:sldId id="274" r:id="rId25"/>
    <p:sldId id="275" r:id="rId26"/>
  </p:sldIdLst>
  <p:sldSz cx="9144000" cy="6858000" type="screen4x3"/>
  <p:notesSz cx="6858000" cy="9144000"/>
  <p:defaultTextStyle>
    <a:defPPr>
      <a:defRPr lang="it-IT"/>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88" autoAdjust="0"/>
    <p:restoredTop sz="94624" autoAdjust="0"/>
  </p:normalViewPr>
  <p:slideViewPr>
    <p:cSldViewPr>
      <p:cViewPr>
        <p:scale>
          <a:sx n="100" d="100"/>
          <a:sy n="100" d="100"/>
        </p:scale>
        <p:origin x="516" y="-1224"/>
      </p:cViewPr>
      <p:guideLst>
        <p:guide orient="horz" pos="2160"/>
        <p:guide pos="2880"/>
      </p:guideLst>
    </p:cSldViewPr>
  </p:slideViewPr>
  <p:outlineViewPr>
    <p:cViewPr>
      <p:scale>
        <a:sx n="33" d="100"/>
        <a:sy n="33" d="100"/>
      </p:scale>
      <p:origin x="48" y="20388"/>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 Type="http://schemas.openxmlformats.org/officeDocument/2006/relationships/slideMaster" Target="slideMasters/slideMaster3.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presProps" Target="presProps.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tableStyles" Target="tableStyle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AEA6792-8688-45D7-A7BA-7D048215338A}" type="datetimeFigureOut">
              <a:rPr lang="it-IT" smtClean="0"/>
              <a:pPr/>
              <a:t>10/11/2018</a:t>
            </a:fld>
            <a:endParaRPr lang="it-IT"/>
          </a:p>
        </p:txBody>
      </p:sp>
      <p:sp>
        <p:nvSpPr>
          <p:cNvPr id="4" name="Segnaposto immagine diapositiva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6" name="Segnaposto piè di pa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C3B233A-E755-4F96-9F6D-AA6759A8B0A0}" type="slidenum">
              <a:rPr lang="it-IT" smtClean="0"/>
              <a:pPr/>
              <a:t>‹N›</a:t>
            </a:fld>
            <a:endParaRPr lang="it-IT"/>
          </a:p>
        </p:txBody>
      </p:sp>
    </p:spTree>
    <p:extLst>
      <p:ext uri="{BB962C8B-B14F-4D97-AF65-F5344CB8AC3E}">
        <p14:creationId xmlns:p14="http://schemas.microsoft.com/office/powerpoint/2010/main" val="253551577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1C3B233A-E755-4F96-9F6D-AA6759A8B0A0}" type="slidenum">
              <a:rPr lang="it-IT" smtClean="0"/>
              <a:pPr/>
              <a:t>1</a:t>
            </a:fld>
            <a:endParaRPr lang="it-IT"/>
          </a:p>
        </p:txBody>
      </p:sp>
    </p:spTree>
    <p:extLst>
      <p:ext uri="{BB962C8B-B14F-4D97-AF65-F5344CB8AC3E}">
        <p14:creationId xmlns:p14="http://schemas.microsoft.com/office/powerpoint/2010/main" val="261219869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1C3B233A-E755-4F96-9F6D-AA6759A8B0A0}" type="slidenum">
              <a:rPr lang="it-IT" smtClean="0"/>
              <a:pPr/>
              <a:t>3</a:t>
            </a:fld>
            <a:endParaRPr lang="it-IT"/>
          </a:p>
        </p:txBody>
      </p:sp>
    </p:spTree>
    <p:extLst>
      <p:ext uri="{BB962C8B-B14F-4D97-AF65-F5344CB8AC3E}">
        <p14:creationId xmlns:p14="http://schemas.microsoft.com/office/powerpoint/2010/main" val="121878498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1C3B233A-E755-4F96-9F6D-AA6759A8B0A0}" type="slidenum">
              <a:rPr lang="it-IT" smtClean="0"/>
              <a:pPr/>
              <a:t>5</a:t>
            </a:fld>
            <a:endParaRPr lang="it-IT"/>
          </a:p>
        </p:txBody>
      </p:sp>
    </p:spTree>
    <p:extLst>
      <p:ext uri="{BB962C8B-B14F-4D97-AF65-F5344CB8AC3E}">
        <p14:creationId xmlns:p14="http://schemas.microsoft.com/office/powerpoint/2010/main" val="30223024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lo stile del titolo</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lvl1pPr>
              <a:defRPr/>
            </a:lvl1pPr>
          </a:lstStyle>
          <a:p>
            <a:pPr>
              <a:defRPr/>
            </a:pPr>
            <a:fld id="{4263E1F4-23FC-4351-8E36-F3314C6A0F9A}" type="datetime1">
              <a:rPr lang="it-IT" smtClean="0"/>
              <a:pPr>
                <a:defRPr/>
              </a:pPr>
              <a:t>10/11/2018</a:t>
            </a:fld>
            <a:endParaRPr lang="it-IT"/>
          </a:p>
        </p:txBody>
      </p:sp>
      <p:sp>
        <p:nvSpPr>
          <p:cNvPr id="5" name="Segnaposto piè di pagina 4"/>
          <p:cNvSpPr>
            <a:spLocks noGrp="1"/>
          </p:cNvSpPr>
          <p:nvPr>
            <p:ph type="ftr" sz="quarter" idx="11"/>
          </p:nvPr>
        </p:nvSpPr>
        <p:spPr/>
        <p:txBody>
          <a:bodyPr/>
          <a:lstStyle>
            <a:lvl1pPr>
              <a:defRPr/>
            </a:lvl1pPr>
          </a:lstStyle>
          <a:p>
            <a:pPr>
              <a:defRPr/>
            </a:pPr>
            <a:r>
              <a:rPr lang="it-IT" smtClean="0"/>
              <a:t>commissione qualità : figure strumentali  gruppo dell'inclusione</a:t>
            </a:r>
            <a:endParaRPr lang="it-IT"/>
          </a:p>
        </p:txBody>
      </p:sp>
      <p:sp>
        <p:nvSpPr>
          <p:cNvPr id="6" name="Segnaposto numero diapositiva 5"/>
          <p:cNvSpPr>
            <a:spLocks noGrp="1"/>
          </p:cNvSpPr>
          <p:nvPr>
            <p:ph type="sldNum" sz="quarter" idx="12"/>
          </p:nvPr>
        </p:nvSpPr>
        <p:spPr/>
        <p:txBody>
          <a:bodyPr/>
          <a:lstStyle>
            <a:lvl1pPr>
              <a:defRPr/>
            </a:lvl1pPr>
          </a:lstStyle>
          <a:p>
            <a:pPr>
              <a:defRPr/>
            </a:pPr>
            <a:fld id="{5E7FB18E-0B89-451A-B65C-603423664B6E}" type="slidenum">
              <a:rPr lang="it-IT"/>
              <a:pPr>
                <a:defRPr/>
              </a:pPr>
              <a:t>‹N›</a:t>
            </a:fld>
            <a:endParaRPr lang="it-I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lvl1pPr>
              <a:defRPr/>
            </a:lvl1pPr>
          </a:lstStyle>
          <a:p>
            <a:pPr>
              <a:defRPr/>
            </a:pPr>
            <a:fld id="{210BC816-3E5D-41CE-A81F-0A00AA239171}" type="datetime1">
              <a:rPr lang="it-IT" smtClean="0"/>
              <a:pPr>
                <a:defRPr/>
              </a:pPr>
              <a:t>10/11/2018</a:t>
            </a:fld>
            <a:endParaRPr lang="it-IT"/>
          </a:p>
        </p:txBody>
      </p:sp>
      <p:sp>
        <p:nvSpPr>
          <p:cNvPr id="5" name="Segnaposto piè di pagina 4"/>
          <p:cNvSpPr>
            <a:spLocks noGrp="1"/>
          </p:cNvSpPr>
          <p:nvPr>
            <p:ph type="ftr" sz="quarter" idx="11"/>
          </p:nvPr>
        </p:nvSpPr>
        <p:spPr/>
        <p:txBody>
          <a:bodyPr/>
          <a:lstStyle>
            <a:lvl1pPr>
              <a:defRPr/>
            </a:lvl1pPr>
          </a:lstStyle>
          <a:p>
            <a:pPr>
              <a:defRPr/>
            </a:pPr>
            <a:r>
              <a:rPr lang="it-IT" smtClean="0"/>
              <a:t>commissione qualità : figure strumentali  gruppo dell'inclusione</a:t>
            </a:r>
            <a:endParaRPr lang="it-IT"/>
          </a:p>
        </p:txBody>
      </p:sp>
      <p:sp>
        <p:nvSpPr>
          <p:cNvPr id="6" name="Segnaposto numero diapositiva 5"/>
          <p:cNvSpPr>
            <a:spLocks noGrp="1"/>
          </p:cNvSpPr>
          <p:nvPr>
            <p:ph type="sldNum" sz="quarter" idx="12"/>
          </p:nvPr>
        </p:nvSpPr>
        <p:spPr/>
        <p:txBody>
          <a:bodyPr/>
          <a:lstStyle>
            <a:lvl1pPr>
              <a:defRPr/>
            </a:lvl1pPr>
          </a:lstStyle>
          <a:p>
            <a:pPr>
              <a:defRPr/>
            </a:pPr>
            <a:fld id="{4EF4C6A8-DA25-40F4-ADB4-F3E7E21FECBD}" type="slidenum">
              <a:rPr lang="it-IT"/>
              <a:pPr>
                <a:defRPr/>
              </a:pPr>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lvl1pPr>
              <a:defRPr/>
            </a:lvl1pPr>
          </a:lstStyle>
          <a:p>
            <a:pPr>
              <a:defRPr/>
            </a:pPr>
            <a:fld id="{727D1B11-B1E0-403E-B0F2-DA89CCDBCC5B}" type="datetime1">
              <a:rPr lang="it-IT" smtClean="0"/>
              <a:pPr>
                <a:defRPr/>
              </a:pPr>
              <a:t>10/11/2018</a:t>
            </a:fld>
            <a:endParaRPr lang="it-IT"/>
          </a:p>
        </p:txBody>
      </p:sp>
      <p:sp>
        <p:nvSpPr>
          <p:cNvPr id="5" name="Segnaposto piè di pagina 4"/>
          <p:cNvSpPr>
            <a:spLocks noGrp="1"/>
          </p:cNvSpPr>
          <p:nvPr>
            <p:ph type="ftr" sz="quarter" idx="11"/>
          </p:nvPr>
        </p:nvSpPr>
        <p:spPr/>
        <p:txBody>
          <a:bodyPr/>
          <a:lstStyle>
            <a:lvl1pPr>
              <a:defRPr/>
            </a:lvl1pPr>
          </a:lstStyle>
          <a:p>
            <a:pPr>
              <a:defRPr/>
            </a:pPr>
            <a:r>
              <a:rPr lang="it-IT" smtClean="0"/>
              <a:t>commissione qualità : figure strumentali  gruppo dell'inclusione</a:t>
            </a:r>
            <a:endParaRPr lang="it-IT"/>
          </a:p>
        </p:txBody>
      </p:sp>
      <p:sp>
        <p:nvSpPr>
          <p:cNvPr id="6" name="Segnaposto numero diapositiva 5"/>
          <p:cNvSpPr>
            <a:spLocks noGrp="1"/>
          </p:cNvSpPr>
          <p:nvPr>
            <p:ph type="sldNum" sz="quarter" idx="12"/>
          </p:nvPr>
        </p:nvSpPr>
        <p:spPr/>
        <p:txBody>
          <a:bodyPr/>
          <a:lstStyle>
            <a:lvl1pPr>
              <a:defRPr/>
            </a:lvl1pPr>
          </a:lstStyle>
          <a:p>
            <a:pPr>
              <a:defRPr/>
            </a:pPr>
            <a:fld id="{7B9AF35B-A8B6-4DD0-BED1-591E16DD91F4}" type="slidenum">
              <a:rPr lang="it-IT"/>
              <a:pPr>
                <a:defRPr/>
              </a:pPr>
              <a:t>‹N›</a:t>
            </a:fld>
            <a:endParaRPr lang="it-IT"/>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a:t>Fare clic per modificare lo stile del titolo</a:t>
            </a:r>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a:t>Fare clic per modificare lo stile del sottotitolo dello schema</a:t>
            </a:r>
          </a:p>
        </p:txBody>
      </p:sp>
      <p:sp>
        <p:nvSpPr>
          <p:cNvPr id="4" name="Segnaposto data 3"/>
          <p:cNvSpPr>
            <a:spLocks noGrp="1"/>
          </p:cNvSpPr>
          <p:nvPr>
            <p:ph type="dt" sz="half" idx="10"/>
          </p:nvPr>
        </p:nvSpPr>
        <p:spPr/>
        <p:txBody>
          <a:bodyPr/>
          <a:lstStyle/>
          <a:p>
            <a:fld id="{5D69C38E-0F8E-4DE7-9E46-B53E1EC00AA2}" type="datetimeFigureOut">
              <a:rPr lang="it-IT" smtClean="0">
                <a:solidFill>
                  <a:prstClr val="black">
                    <a:tint val="75000"/>
                  </a:prstClr>
                </a:solidFill>
              </a:rPr>
              <a:pPr/>
              <a:t>10/11/2018</a:t>
            </a:fld>
            <a:endParaRPr lang="it-IT">
              <a:solidFill>
                <a:prstClr val="black">
                  <a:tint val="75000"/>
                </a:prstClr>
              </a:solidFill>
            </a:endParaRPr>
          </a:p>
        </p:txBody>
      </p:sp>
      <p:sp>
        <p:nvSpPr>
          <p:cNvPr id="5" name="Segnaposto piè di pagina 4"/>
          <p:cNvSpPr>
            <a:spLocks noGrp="1"/>
          </p:cNvSpPr>
          <p:nvPr>
            <p:ph type="ftr" sz="quarter" idx="11"/>
          </p:nvPr>
        </p:nvSpPr>
        <p:spPr/>
        <p:txBody>
          <a:bodyPr/>
          <a:lstStyle/>
          <a:p>
            <a:endParaRPr lang="it-IT">
              <a:solidFill>
                <a:prstClr val="black">
                  <a:tint val="75000"/>
                </a:prstClr>
              </a:solidFill>
            </a:endParaRPr>
          </a:p>
        </p:txBody>
      </p:sp>
      <p:sp>
        <p:nvSpPr>
          <p:cNvPr id="6" name="Segnaposto numero diapositiva 5"/>
          <p:cNvSpPr>
            <a:spLocks noGrp="1"/>
          </p:cNvSpPr>
          <p:nvPr>
            <p:ph type="sldNum" sz="quarter" idx="12"/>
          </p:nvPr>
        </p:nvSpPr>
        <p:spPr/>
        <p:txBody>
          <a:bodyPr/>
          <a:lstStyle/>
          <a:p>
            <a:fld id="{233F112C-F581-438D-ADC5-E13E944B437C}" type="slidenum">
              <a:rPr lang="it-IT" smtClean="0">
                <a:solidFill>
                  <a:prstClr val="black">
                    <a:tint val="75000"/>
                  </a:prstClr>
                </a:solidFill>
              </a:rPr>
              <a:pPr/>
              <a:t>‹N›</a:t>
            </a:fld>
            <a:endParaRPr lang="it-IT">
              <a:solidFill>
                <a:prstClr val="black">
                  <a:tint val="75000"/>
                </a:prstClr>
              </a:solidFill>
            </a:endParaRPr>
          </a:p>
        </p:txBody>
      </p:sp>
    </p:spTree>
    <p:extLst>
      <p:ext uri="{BB962C8B-B14F-4D97-AF65-F5344CB8AC3E}">
        <p14:creationId xmlns:p14="http://schemas.microsoft.com/office/powerpoint/2010/main" val="118820010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idx="1"/>
          </p:nvPr>
        </p:nvSpPr>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5D69C38E-0F8E-4DE7-9E46-B53E1EC00AA2}" type="datetimeFigureOut">
              <a:rPr lang="it-IT" smtClean="0">
                <a:solidFill>
                  <a:prstClr val="black">
                    <a:tint val="75000"/>
                  </a:prstClr>
                </a:solidFill>
              </a:rPr>
              <a:pPr/>
              <a:t>10/11/2018</a:t>
            </a:fld>
            <a:endParaRPr lang="it-IT">
              <a:solidFill>
                <a:prstClr val="black">
                  <a:tint val="75000"/>
                </a:prstClr>
              </a:solidFill>
            </a:endParaRPr>
          </a:p>
        </p:txBody>
      </p:sp>
      <p:sp>
        <p:nvSpPr>
          <p:cNvPr id="5" name="Segnaposto piè di pagina 4"/>
          <p:cNvSpPr>
            <a:spLocks noGrp="1"/>
          </p:cNvSpPr>
          <p:nvPr>
            <p:ph type="ftr" sz="quarter" idx="11"/>
          </p:nvPr>
        </p:nvSpPr>
        <p:spPr/>
        <p:txBody>
          <a:bodyPr/>
          <a:lstStyle/>
          <a:p>
            <a:endParaRPr lang="it-IT">
              <a:solidFill>
                <a:prstClr val="black">
                  <a:tint val="75000"/>
                </a:prstClr>
              </a:solidFill>
            </a:endParaRPr>
          </a:p>
        </p:txBody>
      </p:sp>
      <p:sp>
        <p:nvSpPr>
          <p:cNvPr id="6" name="Segnaposto numero diapositiva 5"/>
          <p:cNvSpPr>
            <a:spLocks noGrp="1"/>
          </p:cNvSpPr>
          <p:nvPr>
            <p:ph type="sldNum" sz="quarter" idx="12"/>
          </p:nvPr>
        </p:nvSpPr>
        <p:spPr/>
        <p:txBody>
          <a:bodyPr/>
          <a:lstStyle/>
          <a:p>
            <a:fld id="{233F112C-F581-438D-ADC5-E13E944B437C}" type="slidenum">
              <a:rPr lang="it-IT" smtClean="0">
                <a:solidFill>
                  <a:prstClr val="black">
                    <a:tint val="75000"/>
                  </a:prstClr>
                </a:solidFill>
              </a:rPr>
              <a:pPr/>
              <a:t>‹N›</a:t>
            </a:fld>
            <a:endParaRPr lang="it-IT">
              <a:solidFill>
                <a:prstClr val="black">
                  <a:tint val="75000"/>
                </a:prstClr>
              </a:solidFill>
            </a:endParaRPr>
          </a:p>
        </p:txBody>
      </p:sp>
    </p:spTree>
    <p:extLst>
      <p:ext uri="{BB962C8B-B14F-4D97-AF65-F5344CB8AC3E}">
        <p14:creationId xmlns:p14="http://schemas.microsoft.com/office/powerpoint/2010/main" val="243253630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a:t>Fare clic per modificare lo stile del titolo</a:t>
            </a:r>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stili del testo dello schema</a:t>
            </a:r>
          </a:p>
        </p:txBody>
      </p:sp>
      <p:sp>
        <p:nvSpPr>
          <p:cNvPr id="4" name="Segnaposto data 3"/>
          <p:cNvSpPr>
            <a:spLocks noGrp="1"/>
          </p:cNvSpPr>
          <p:nvPr>
            <p:ph type="dt" sz="half" idx="10"/>
          </p:nvPr>
        </p:nvSpPr>
        <p:spPr/>
        <p:txBody>
          <a:bodyPr/>
          <a:lstStyle/>
          <a:p>
            <a:fld id="{5D69C38E-0F8E-4DE7-9E46-B53E1EC00AA2}" type="datetimeFigureOut">
              <a:rPr lang="it-IT" smtClean="0">
                <a:solidFill>
                  <a:prstClr val="black">
                    <a:tint val="75000"/>
                  </a:prstClr>
                </a:solidFill>
              </a:rPr>
              <a:pPr/>
              <a:t>10/11/2018</a:t>
            </a:fld>
            <a:endParaRPr lang="it-IT">
              <a:solidFill>
                <a:prstClr val="black">
                  <a:tint val="75000"/>
                </a:prstClr>
              </a:solidFill>
            </a:endParaRPr>
          </a:p>
        </p:txBody>
      </p:sp>
      <p:sp>
        <p:nvSpPr>
          <p:cNvPr id="5" name="Segnaposto piè di pagina 4"/>
          <p:cNvSpPr>
            <a:spLocks noGrp="1"/>
          </p:cNvSpPr>
          <p:nvPr>
            <p:ph type="ftr" sz="quarter" idx="11"/>
          </p:nvPr>
        </p:nvSpPr>
        <p:spPr/>
        <p:txBody>
          <a:bodyPr/>
          <a:lstStyle/>
          <a:p>
            <a:endParaRPr lang="it-IT">
              <a:solidFill>
                <a:prstClr val="black">
                  <a:tint val="75000"/>
                </a:prstClr>
              </a:solidFill>
            </a:endParaRPr>
          </a:p>
        </p:txBody>
      </p:sp>
      <p:sp>
        <p:nvSpPr>
          <p:cNvPr id="6" name="Segnaposto numero diapositiva 5"/>
          <p:cNvSpPr>
            <a:spLocks noGrp="1"/>
          </p:cNvSpPr>
          <p:nvPr>
            <p:ph type="sldNum" sz="quarter" idx="12"/>
          </p:nvPr>
        </p:nvSpPr>
        <p:spPr/>
        <p:txBody>
          <a:bodyPr/>
          <a:lstStyle/>
          <a:p>
            <a:fld id="{233F112C-F581-438D-ADC5-E13E944B437C}" type="slidenum">
              <a:rPr lang="it-IT" smtClean="0">
                <a:solidFill>
                  <a:prstClr val="black">
                    <a:tint val="75000"/>
                  </a:prstClr>
                </a:solidFill>
              </a:rPr>
              <a:pPr/>
              <a:t>‹N›</a:t>
            </a:fld>
            <a:endParaRPr lang="it-IT">
              <a:solidFill>
                <a:prstClr val="black">
                  <a:tint val="75000"/>
                </a:prstClr>
              </a:solidFill>
            </a:endParaRPr>
          </a:p>
        </p:txBody>
      </p:sp>
    </p:spTree>
    <p:extLst>
      <p:ext uri="{BB962C8B-B14F-4D97-AF65-F5344CB8AC3E}">
        <p14:creationId xmlns:p14="http://schemas.microsoft.com/office/powerpoint/2010/main" val="130217086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p:cNvSpPr>
            <a:spLocks noGrp="1"/>
          </p:cNvSpPr>
          <p:nvPr>
            <p:ph type="dt" sz="half" idx="10"/>
          </p:nvPr>
        </p:nvSpPr>
        <p:spPr/>
        <p:txBody>
          <a:bodyPr/>
          <a:lstStyle/>
          <a:p>
            <a:fld id="{5D69C38E-0F8E-4DE7-9E46-B53E1EC00AA2}" type="datetimeFigureOut">
              <a:rPr lang="it-IT" smtClean="0">
                <a:solidFill>
                  <a:prstClr val="black">
                    <a:tint val="75000"/>
                  </a:prstClr>
                </a:solidFill>
              </a:rPr>
              <a:pPr/>
              <a:t>10/11/2018</a:t>
            </a:fld>
            <a:endParaRPr lang="it-IT">
              <a:solidFill>
                <a:prstClr val="black">
                  <a:tint val="75000"/>
                </a:prstClr>
              </a:solidFill>
            </a:endParaRPr>
          </a:p>
        </p:txBody>
      </p:sp>
      <p:sp>
        <p:nvSpPr>
          <p:cNvPr id="6" name="Segnaposto piè di pagina 5"/>
          <p:cNvSpPr>
            <a:spLocks noGrp="1"/>
          </p:cNvSpPr>
          <p:nvPr>
            <p:ph type="ftr" sz="quarter" idx="11"/>
          </p:nvPr>
        </p:nvSpPr>
        <p:spPr/>
        <p:txBody>
          <a:bodyPr/>
          <a:lstStyle/>
          <a:p>
            <a:endParaRPr lang="it-IT">
              <a:solidFill>
                <a:prstClr val="black">
                  <a:tint val="75000"/>
                </a:prstClr>
              </a:solidFill>
            </a:endParaRPr>
          </a:p>
        </p:txBody>
      </p:sp>
      <p:sp>
        <p:nvSpPr>
          <p:cNvPr id="7" name="Segnaposto numero diapositiva 6"/>
          <p:cNvSpPr>
            <a:spLocks noGrp="1"/>
          </p:cNvSpPr>
          <p:nvPr>
            <p:ph type="sldNum" sz="quarter" idx="12"/>
          </p:nvPr>
        </p:nvSpPr>
        <p:spPr/>
        <p:txBody>
          <a:bodyPr/>
          <a:lstStyle/>
          <a:p>
            <a:fld id="{233F112C-F581-438D-ADC5-E13E944B437C}" type="slidenum">
              <a:rPr lang="it-IT" smtClean="0">
                <a:solidFill>
                  <a:prstClr val="black">
                    <a:tint val="75000"/>
                  </a:prstClr>
                </a:solidFill>
              </a:rPr>
              <a:pPr/>
              <a:t>‹N›</a:t>
            </a:fld>
            <a:endParaRPr lang="it-IT">
              <a:solidFill>
                <a:prstClr val="black">
                  <a:tint val="75000"/>
                </a:prstClr>
              </a:solidFill>
            </a:endParaRPr>
          </a:p>
        </p:txBody>
      </p:sp>
    </p:spTree>
    <p:extLst>
      <p:ext uri="{BB962C8B-B14F-4D97-AF65-F5344CB8AC3E}">
        <p14:creationId xmlns:p14="http://schemas.microsoft.com/office/powerpoint/2010/main" val="178179248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a:t>Fare clic per modificare lo stile del titolo</a:t>
            </a:r>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p:cNvSpPr>
            <a:spLocks noGrp="1"/>
          </p:cNvSpPr>
          <p:nvPr>
            <p:ph type="dt" sz="half" idx="10"/>
          </p:nvPr>
        </p:nvSpPr>
        <p:spPr/>
        <p:txBody>
          <a:bodyPr/>
          <a:lstStyle/>
          <a:p>
            <a:fld id="{5D69C38E-0F8E-4DE7-9E46-B53E1EC00AA2}" type="datetimeFigureOut">
              <a:rPr lang="it-IT" smtClean="0">
                <a:solidFill>
                  <a:prstClr val="black">
                    <a:tint val="75000"/>
                  </a:prstClr>
                </a:solidFill>
              </a:rPr>
              <a:pPr/>
              <a:t>10/11/2018</a:t>
            </a:fld>
            <a:endParaRPr lang="it-IT">
              <a:solidFill>
                <a:prstClr val="black">
                  <a:tint val="75000"/>
                </a:prstClr>
              </a:solidFill>
            </a:endParaRPr>
          </a:p>
        </p:txBody>
      </p:sp>
      <p:sp>
        <p:nvSpPr>
          <p:cNvPr id="8" name="Segnaposto piè di pagina 7"/>
          <p:cNvSpPr>
            <a:spLocks noGrp="1"/>
          </p:cNvSpPr>
          <p:nvPr>
            <p:ph type="ftr" sz="quarter" idx="11"/>
          </p:nvPr>
        </p:nvSpPr>
        <p:spPr/>
        <p:txBody>
          <a:bodyPr/>
          <a:lstStyle/>
          <a:p>
            <a:endParaRPr lang="it-IT">
              <a:solidFill>
                <a:prstClr val="black">
                  <a:tint val="75000"/>
                </a:prstClr>
              </a:solidFill>
            </a:endParaRPr>
          </a:p>
        </p:txBody>
      </p:sp>
      <p:sp>
        <p:nvSpPr>
          <p:cNvPr id="9" name="Segnaposto numero diapositiva 8"/>
          <p:cNvSpPr>
            <a:spLocks noGrp="1"/>
          </p:cNvSpPr>
          <p:nvPr>
            <p:ph type="sldNum" sz="quarter" idx="12"/>
          </p:nvPr>
        </p:nvSpPr>
        <p:spPr/>
        <p:txBody>
          <a:bodyPr/>
          <a:lstStyle/>
          <a:p>
            <a:fld id="{233F112C-F581-438D-ADC5-E13E944B437C}" type="slidenum">
              <a:rPr lang="it-IT" smtClean="0">
                <a:solidFill>
                  <a:prstClr val="black">
                    <a:tint val="75000"/>
                  </a:prstClr>
                </a:solidFill>
              </a:rPr>
              <a:pPr/>
              <a:t>‹N›</a:t>
            </a:fld>
            <a:endParaRPr lang="it-IT">
              <a:solidFill>
                <a:prstClr val="black">
                  <a:tint val="75000"/>
                </a:prstClr>
              </a:solidFill>
            </a:endParaRPr>
          </a:p>
        </p:txBody>
      </p:sp>
    </p:spTree>
    <p:extLst>
      <p:ext uri="{BB962C8B-B14F-4D97-AF65-F5344CB8AC3E}">
        <p14:creationId xmlns:p14="http://schemas.microsoft.com/office/powerpoint/2010/main" val="348783424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data 2"/>
          <p:cNvSpPr>
            <a:spLocks noGrp="1"/>
          </p:cNvSpPr>
          <p:nvPr>
            <p:ph type="dt" sz="half" idx="10"/>
          </p:nvPr>
        </p:nvSpPr>
        <p:spPr/>
        <p:txBody>
          <a:bodyPr/>
          <a:lstStyle/>
          <a:p>
            <a:fld id="{5D69C38E-0F8E-4DE7-9E46-B53E1EC00AA2}" type="datetimeFigureOut">
              <a:rPr lang="it-IT" smtClean="0">
                <a:solidFill>
                  <a:prstClr val="black">
                    <a:tint val="75000"/>
                  </a:prstClr>
                </a:solidFill>
              </a:rPr>
              <a:pPr/>
              <a:t>10/11/2018</a:t>
            </a:fld>
            <a:endParaRPr lang="it-IT">
              <a:solidFill>
                <a:prstClr val="black">
                  <a:tint val="75000"/>
                </a:prstClr>
              </a:solidFill>
            </a:endParaRPr>
          </a:p>
        </p:txBody>
      </p:sp>
      <p:sp>
        <p:nvSpPr>
          <p:cNvPr id="4" name="Segnaposto piè di pagina 3"/>
          <p:cNvSpPr>
            <a:spLocks noGrp="1"/>
          </p:cNvSpPr>
          <p:nvPr>
            <p:ph type="ftr" sz="quarter" idx="11"/>
          </p:nvPr>
        </p:nvSpPr>
        <p:spPr/>
        <p:txBody>
          <a:bodyPr/>
          <a:lstStyle/>
          <a:p>
            <a:endParaRPr lang="it-IT">
              <a:solidFill>
                <a:prstClr val="black">
                  <a:tint val="75000"/>
                </a:prstClr>
              </a:solidFill>
            </a:endParaRPr>
          </a:p>
        </p:txBody>
      </p:sp>
      <p:sp>
        <p:nvSpPr>
          <p:cNvPr id="5" name="Segnaposto numero diapositiva 4"/>
          <p:cNvSpPr>
            <a:spLocks noGrp="1"/>
          </p:cNvSpPr>
          <p:nvPr>
            <p:ph type="sldNum" sz="quarter" idx="12"/>
          </p:nvPr>
        </p:nvSpPr>
        <p:spPr/>
        <p:txBody>
          <a:bodyPr/>
          <a:lstStyle/>
          <a:p>
            <a:fld id="{233F112C-F581-438D-ADC5-E13E944B437C}" type="slidenum">
              <a:rPr lang="it-IT" smtClean="0">
                <a:solidFill>
                  <a:prstClr val="black">
                    <a:tint val="75000"/>
                  </a:prstClr>
                </a:solidFill>
              </a:rPr>
              <a:pPr/>
              <a:t>‹N›</a:t>
            </a:fld>
            <a:endParaRPr lang="it-IT">
              <a:solidFill>
                <a:prstClr val="black">
                  <a:tint val="75000"/>
                </a:prstClr>
              </a:solidFill>
            </a:endParaRPr>
          </a:p>
        </p:txBody>
      </p:sp>
    </p:spTree>
    <p:extLst>
      <p:ext uri="{BB962C8B-B14F-4D97-AF65-F5344CB8AC3E}">
        <p14:creationId xmlns:p14="http://schemas.microsoft.com/office/powerpoint/2010/main" val="127660334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5D69C38E-0F8E-4DE7-9E46-B53E1EC00AA2}" type="datetimeFigureOut">
              <a:rPr lang="it-IT" smtClean="0">
                <a:solidFill>
                  <a:prstClr val="black">
                    <a:tint val="75000"/>
                  </a:prstClr>
                </a:solidFill>
              </a:rPr>
              <a:pPr/>
              <a:t>10/11/2018</a:t>
            </a:fld>
            <a:endParaRPr lang="it-IT">
              <a:solidFill>
                <a:prstClr val="black">
                  <a:tint val="75000"/>
                </a:prstClr>
              </a:solidFill>
            </a:endParaRPr>
          </a:p>
        </p:txBody>
      </p:sp>
      <p:sp>
        <p:nvSpPr>
          <p:cNvPr id="3" name="Segnaposto piè di pagina 2"/>
          <p:cNvSpPr>
            <a:spLocks noGrp="1"/>
          </p:cNvSpPr>
          <p:nvPr>
            <p:ph type="ftr" sz="quarter" idx="11"/>
          </p:nvPr>
        </p:nvSpPr>
        <p:spPr/>
        <p:txBody>
          <a:bodyPr/>
          <a:lstStyle/>
          <a:p>
            <a:endParaRPr lang="it-IT">
              <a:solidFill>
                <a:prstClr val="black">
                  <a:tint val="75000"/>
                </a:prstClr>
              </a:solidFill>
            </a:endParaRPr>
          </a:p>
        </p:txBody>
      </p:sp>
      <p:sp>
        <p:nvSpPr>
          <p:cNvPr id="4" name="Segnaposto numero diapositiva 3"/>
          <p:cNvSpPr>
            <a:spLocks noGrp="1"/>
          </p:cNvSpPr>
          <p:nvPr>
            <p:ph type="sldNum" sz="quarter" idx="12"/>
          </p:nvPr>
        </p:nvSpPr>
        <p:spPr/>
        <p:txBody>
          <a:bodyPr/>
          <a:lstStyle/>
          <a:p>
            <a:fld id="{233F112C-F581-438D-ADC5-E13E944B437C}" type="slidenum">
              <a:rPr lang="it-IT" smtClean="0">
                <a:solidFill>
                  <a:prstClr val="black">
                    <a:tint val="75000"/>
                  </a:prstClr>
                </a:solidFill>
              </a:rPr>
              <a:pPr/>
              <a:t>‹N›</a:t>
            </a:fld>
            <a:endParaRPr lang="it-IT">
              <a:solidFill>
                <a:prstClr val="black">
                  <a:tint val="75000"/>
                </a:prstClr>
              </a:solidFill>
            </a:endParaRPr>
          </a:p>
        </p:txBody>
      </p:sp>
    </p:spTree>
    <p:extLst>
      <p:ext uri="{BB962C8B-B14F-4D97-AF65-F5344CB8AC3E}">
        <p14:creationId xmlns:p14="http://schemas.microsoft.com/office/powerpoint/2010/main" val="33835600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a:t>Fare clic per modificare lo stile del titolo</a:t>
            </a:r>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5" name="Segnaposto data 4"/>
          <p:cNvSpPr>
            <a:spLocks noGrp="1"/>
          </p:cNvSpPr>
          <p:nvPr>
            <p:ph type="dt" sz="half" idx="10"/>
          </p:nvPr>
        </p:nvSpPr>
        <p:spPr/>
        <p:txBody>
          <a:bodyPr/>
          <a:lstStyle/>
          <a:p>
            <a:fld id="{5D69C38E-0F8E-4DE7-9E46-B53E1EC00AA2}" type="datetimeFigureOut">
              <a:rPr lang="it-IT" smtClean="0">
                <a:solidFill>
                  <a:prstClr val="black">
                    <a:tint val="75000"/>
                  </a:prstClr>
                </a:solidFill>
              </a:rPr>
              <a:pPr/>
              <a:t>10/11/2018</a:t>
            </a:fld>
            <a:endParaRPr lang="it-IT">
              <a:solidFill>
                <a:prstClr val="black">
                  <a:tint val="75000"/>
                </a:prstClr>
              </a:solidFill>
            </a:endParaRPr>
          </a:p>
        </p:txBody>
      </p:sp>
      <p:sp>
        <p:nvSpPr>
          <p:cNvPr id="6" name="Segnaposto piè di pagina 5"/>
          <p:cNvSpPr>
            <a:spLocks noGrp="1"/>
          </p:cNvSpPr>
          <p:nvPr>
            <p:ph type="ftr" sz="quarter" idx="11"/>
          </p:nvPr>
        </p:nvSpPr>
        <p:spPr/>
        <p:txBody>
          <a:bodyPr/>
          <a:lstStyle/>
          <a:p>
            <a:endParaRPr lang="it-IT">
              <a:solidFill>
                <a:prstClr val="black">
                  <a:tint val="75000"/>
                </a:prstClr>
              </a:solidFill>
            </a:endParaRPr>
          </a:p>
        </p:txBody>
      </p:sp>
      <p:sp>
        <p:nvSpPr>
          <p:cNvPr id="7" name="Segnaposto numero diapositiva 6"/>
          <p:cNvSpPr>
            <a:spLocks noGrp="1"/>
          </p:cNvSpPr>
          <p:nvPr>
            <p:ph type="sldNum" sz="quarter" idx="12"/>
          </p:nvPr>
        </p:nvSpPr>
        <p:spPr/>
        <p:txBody>
          <a:bodyPr/>
          <a:lstStyle/>
          <a:p>
            <a:fld id="{233F112C-F581-438D-ADC5-E13E944B437C}" type="slidenum">
              <a:rPr lang="it-IT" smtClean="0">
                <a:solidFill>
                  <a:prstClr val="black">
                    <a:tint val="75000"/>
                  </a:prstClr>
                </a:solidFill>
              </a:rPr>
              <a:pPr/>
              <a:t>‹N›</a:t>
            </a:fld>
            <a:endParaRPr lang="it-IT">
              <a:solidFill>
                <a:prstClr val="black">
                  <a:tint val="75000"/>
                </a:prstClr>
              </a:solidFill>
            </a:endParaRPr>
          </a:p>
        </p:txBody>
      </p:sp>
    </p:spTree>
    <p:extLst>
      <p:ext uri="{BB962C8B-B14F-4D97-AF65-F5344CB8AC3E}">
        <p14:creationId xmlns:p14="http://schemas.microsoft.com/office/powerpoint/2010/main" val="8092171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lvl1pPr>
              <a:defRPr/>
            </a:lvl1pPr>
          </a:lstStyle>
          <a:p>
            <a:pPr>
              <a:defRPr/>
            </a:pPr>
            <a:fld id="{A0D59865-900C-4DD9-8F2B-5B740C2E95D3}" type="datetime1">
              <a:rPr lang="it-IT" smtClean="0"/>
              <a:pPr>
                <a:defRPr/>
              </a:pPr>
              <a:t>10/11/2018</a:t>
            </a:fld>
            <a:endParaRPr lang="it-IT"/>
          </a:p>
        </p:txBody>
      </p:sp>
      <p:sp>
        <p:nvSpPr>
          <p:cNvPr id="5" name="Segnaposto piè di pagina 4"/>
          <p:cNvSpPr>
            <a:spLocks noGrp="1"/>
          </p:cNvSpPr>
          <p:nvPr>
            <p:ph type="ftr" sz="quarter" idx="11"/>
          </p:nvPr>
        </p:nvSpPr>
        <p:spPr/>
        <p:txBody>
          <a:bodyPr/>
          <a:lstStyle>
            <a:lvl1pPr>
              <a:defRPr/>
            </a:lvl1pPr>
          </a:lstStyle>
          <a:p>
            <a:pPr>
              <a:defRPr/>
            </a:pPr>
            <a:r>
              <a:rPr lang="it-IT" smtClean="0"/>
              <a:t>commissione qualità : figure strumentali  gruppo dell'inclusione</a:t>
            </a:r>
            <a:endParaRPr lang="it-IT"/>
          </a:p>
        </p:txBody>
      </p:sp>
      <p:sp>
        <p:nvSpPr>
          <p:cNvPr id="6" name="Segnaposto numero diapositiva 5"/>
          <p:cNvSpPr>
            <a:spLocks noGrp="1"/>
          </p:cNvSpPr>
          <p:nvPr>
            <p:ph type="sldNum" sz="quarter" idx="12"/>
          </p:nvPr>
        </p:nvSpPr>
        <p:spPr/>
        <p:txBody>
          <a:bodyPr/>
          <a:lstStyle>
            <a:lvl1pPr>
              <a:defRPr/>
            </a:lvl1pPr>
          </a:lstStyle>
          <a:p>
            <a:pPr>
              <a:defRPr/>
            </a:pPr>
            <a:fld id="{80A68961-5749-494E-B111-0B9AB7249384}" type="slidenum">
              <a:rPr lang="it-IT"/>
              <a:pPr>
                <a:defRPr/>
              </a:pPr>
              <a:t>‹N›</a:t>
            </a:fld>
            <a:endParaRPr lang="it-IT"/>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a:t>Fare clic per modificare lo stile del titolo</a:t>
            </a:r>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5" name="Segnaposto data 4"/>
          <p:cNvSpPr>
            <a:spLocks noGrp="1"/>
          </p:cNvSpPr>
          <p:nvPr>
            <p:ph type="dt" sz="half" idx="10"/>
          </p:nvPr>
        </p:nvSpPr>
        <p:spPr/>
        <p:txBody>
          <a:bodyPr/>
          <a:lstStyle/>
          <a:p>
            <a:fld id="{5D69C38E-0F8E-4DE7-9E46-B53E1EC00AA2}" type="datetimeFigureOut">
              <a:rPr lang="it-IT" smtClean="0">
                <a:solidFill>
                  <a:prstClr val="black">
                    <a:tint val="75000"/>
                  </a:prstClr>
                </a:solidFill>
              </a:rPr>
              <a:pPr/>
              <a:t>10/11/2018</a:t>
            </a:fld>
            <a:endParaRPr lang="it-IT">
              <a:solidFill>
                <a:prstClr val="black">
                  <a:tint val="75000"/>
                </a:prstClr>
              </a:solidFill>
            </a:endParaRPr>
          </a:p>
        </p:txBody>
      </p:sp>
      <p:sp>
        <p:nvSpPr>
          <p:cNvPr id="6" name="Segnaposto piè di pagina 5"/>
          <p:cNvSpPr>
            <a:spLocks noGrp="1"/>
          </p:cNvSpPr>
          <p:nvPr>
            <p:ph type="ftr" sz="quarter" idx="11"/>
          </p:nvPr>
        </p:nvSpPr>
        <p:spPr/>
        <p:txBody>
          <a:bodyPr/>
          <a:lstStyle/>
          <a:p>
            <a:endParaRPr lang="it-IT">
              <a:solidFill>
                <a:prstClr val="black">
                  <a:tint val="75000"/>
                </a:prstClr>
              </a:solidFill>
            </a:endParaRPr>
          </a:p>
        </p:txBody>
      </p:sp>
      <p:sp>
        <p:nvSpPr>
          <p:cNvPr id="7" name="Segnaposto numero diapositiva 6"/>
          <p:cNvSpPr>
            <a:spLocks noGrp="1"/>
          </p:cNvSpPr>
          <p:nvPr>
            <p:ph type="sldNum" sz="quarter" idx="12"/>
          </p:nvPr>
        </p:nvSpPr>
        <p:spPr/>
        <p:txBody>
          <a:bodyPr/>
          <a:lstStyle/>
          <a:p>
            <a:fld id="{233F112C-F581-438D-ADC5-E13E944B437C}" type="slidenum">
              <a:rPr lang="it-IT" smtClean="0">
                <a:solidFill>
                  <a:prstClr val="black">
                    <a:tint val="75000"/>
                  </a:prstClr>
                </a:solidFill>
              </a:rPr>
              <a:pPr/>
              <a:t>‹N›</a:t>
            </a:fld>
            <a:endParaRPr lang="it-IT">
              <a:solidFill>
                <a:prstClr val="black">
                  <a:tint val="75000"/>
                </a:prstClr>
              </a:solidFill>
            </a:endParaRPr>
          </a:p>
        </p:txBody>
      </p:sp>
    </p:spTree>
    <p:extLst>
      <p:ext uri="{BB962C8B-B14F-4D97-AF65-F5344CB8AC3E}">
        <p14:creationId xmlns:p14="http://schemas.microsoft.com/office/powerpoint/2010/main" val="378728621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testo verticale 2"/>
          <p:cNvSpPr>
            <a:spLocks noGrp="1"/>
          </p:cNvSpPr>
          <p:nvPr>
            <p:ph type="body" orient="vert" idx="1"/>
          </p:nvPr>
        </p:nvSpPr>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5D69C38E-0F8E-4DE7-9E46-B53E1EC00AA2}" type="datetimeFigureOut">
              <a:rPr lang="it-IT" smtClean="0">
                <a:solidFill>
                  <a:prstClr val="black">
                    <a:tint val="75000"/>
                  </a:prstClr>
                </a:solidFill>
              </a:rPr>
              <a:pPr/>
              <a:t>10/11/2018</a:t>
            </a:fld>
            <a:endParaRPr lang="it-IT">
              <a:solidFill>
                <a:prstClr val="black">
                  <a:tint val="75000"/>
                </a:prstClr>
              </a:solidFill>
            </a:endParaRPr>
          </a:p>
        </p:txBody>
      </p:sp>
      <p:sp>
        <p:nvSpPr>
          <p:cNvPr id="5" name="Segnaposto piè di pagina 4"/>
          <p:cNvSpPr>
            <a:spLocks noGrp="1"/>
          </p:cNvSpPr>
          <p:nvPr>
            <p:ph type="ftr" sz="quarter" idx="11"/>
          </p:nvPr>
        </p:nvSpPr>
        <p:spPr/>
        <p:txBody>
          <a:bodyPr/>
          <a:lstStyle/>
          <a:p>
            <a:endParaRPr lang="it-IT">
              <a:solidFill>
                <a:prstClr val="black">
                  <a:tint val="75000"/>
                </a:prstClr>
              </a:solidFill>
            </a:endParaRPr>
          </a:p>
        </p:txBody>
      </p:sp>
      <p:sp>
        <p:nvSpPr>
          <p:cNvPr id="6" name="Segnaposto numero diapositiva 5"/>
          <p:cNvSpPr>
            <a:spLocks noGrp="1"/>
          </p:cNvSpPr>
          <p:nvPr>
            <p:ph type="sldNum" sz="quarter" idx="12"/>
          </p:nvPr>
        </p:nvSpPr>
        <p:spPr/>
        <p:txBody>
          <a:bodyPr/>
          <a:lstStyle/>
          <a:p>
            <a:fld id="{233F112C-F581-438D-ADC5-E13E944B437C}" type="slidenum">
              <a:rPr lang="it-IT" smtClean="0">
                <a:solidFill>
                  <a:prstClr val="black">
                    <a:tint val="75000"/>
                  </a:prstClr>
                </a:solidFill>
              </a:rPr>
              <a:pPr/>
              <a:t>‹N›</a:t>
            </a:fld>
            <a:endParaRPr lang="it-IT">
              <a:solidFill>
                <a:prstClr val="black">
                  <a:tint val="75000"/>
                </a:prstClr>
              </a:solidFill>
            </a:endParaRPr>
          </a:p>
        </p:txBody>
      </p:sp>
    </p:spTree>
    <p:extLst>
      <p:ext uri="{BB962C8B-B14F-4D97-AF65-F5344CB8AC3E}">
        <p14:creationId xmlns:p14="http://schemas.microsoft.com/office/powerpoint/2010/main" val="111280270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a:t>Fare clic per modificare lo stile del titolo</a:t>
            </a:r>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5D69C38E-0F8E-4DE7-9E46-B53E1EC00AA2}" type="datetimeFigureOut">
              <a:rPr lang="it-IT" smtClean="0">
                <a:solidFill>
                  <a:prstClr val="black">
                    <a:tint val="75000"/>
                  </a:prstClr>
                </a:solidFill>
              </a:rPr>
              <a:pPr/>
              <a:t>10/11/2018</a:t>
            </a:fld>
            <a:endParaRPr lang="it-IT">
              <a:solidFill>
                <a:prstClr val="black">
                  <a:tint val="75000"/>
                </a:prstClr>
              </a:solidFill>
            </a:endParaRPr>
          </a:p>
        </p:txBody>
      </p:sp>
      <p:sp>
        <p:nvSpPr>
          <p:cNvPr id="5" name="Segnaposto piè di pagina 4"/>
          <p:cNvSpPr>
            <a:spLocks noGrp="1"/>
          </p:cNvSpPr>
          <p:nvPr>
            <p:ph type="ftr" sz="quarter" idx="11"/>
          </p:nvPr>
        </p:nvSpPr>
        <p:spPr/>
        <p:txBody>
          <a:bodyPr/>
          <a:lstStyle/>
          <a:p>
            <a:endParaRPr lang="it-IT">
              <a:solidFill>
                <a:prstClr val="black">
                  <a:tint val="75000"/>
                </a:prstClr>
              </a:solidFill>
            </a:endParaRPr>
          </a:p>
        </p:txBody>
      </p:sp>
      <p:sp>
        <p:nvSpPr>
          <p:cNvPr id="6" name="Segnaposto numero diapositiva 5"/>
          <p:cNvSpPr>
            <a:spLocks noGrp="1"/>
          </p:cNvSpPr>
          <p:nvPr>
            <p:ph type="sldNum" sz="quarter" idx="12"/>
          </p:nvPr>
        </p:nvSpPr>
        <p:spPr/>
        <p:txBody>
          <a:bodyPr/>
          <a:lstStyle/>
          <a:p>
            <a:fld id="{233F112C-F581-438D-ADC5-E13E944B437C}" type="slidenum">
              <a:rPr lang="it-IT" smtClean="0">
                <a:solidFill>
                  <a:prstClr val="black">
                    <a:tint val="75000"/>
                  </a:prstClr>
                </a:solidFill>
              </a:rPr>
              <a:pPr/>
              <a:t>‹N›</a:t>
            </a:fld>
            <a:endParaRPr lang="it-IT">
              <a:solidFill>
                <a:prstClr val="black">
                  <a:tint val="75000"/>
                </a:prstClr>
              </a:solidFill>
            </a:endParaRPr>
          </a:p>
        </p:txBody>
      </p:sp>
    </p:spTree>
    <p:extLst>
      <p:ext uri="{BB962C8B-B14F-4D97-AF65-F5344CB8AC3E}">
        <p14:creationId xmlns:p14="http://schemas.microsoft.com/office/powerpoint/2010/main" val="316137052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a:t>Fare clic per modificare lo stile del titolo</a:t>
            </a:r>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a:t>Fare clic per modificare lo stile del sottotitolo dello schema</a:t>
            </a:r>
          </a:p>
        </p:txBody>
      </p:sp>
      <p:sp>
        <p:nvSpPr>
          <p:cNvPr id="4" name="Segnaposto data 3"/>
          <p:cNvSpPr>
            <a:spLocks noGrp="1"/>
          </p:cNvSpPr>
          <p:nvPr>
            <p:ph type="dt" sz="half" idx="10"/>
          </p:nvPr>
        </p:nvSpPr>
        <p:spPr/>
        <p:txBody>
          <a:bodyPr/>
          <a:lstStyle/>
          <a:p>
            <a:fld id="{5D69C38E-0F8E-4DE7-9E46-B53E1EC00AA2}" type="datetimeFigureOut">
              <a:rPr lang="it-IT" smtClean="0">
                <a:solidFill>
                  <a:prstClr val="black">
                    <a:tint val="75000"/>
                  </a:prstClr>
                </a:solidFill>
              </a:rPr>
              <a:pPr/>
              <a:t>10/11/2018</a:t>
            </a:fld>
            <a:endParaRPr lang="it-IT">
              <a:solidFill>
                <a:prstClr val="black">
                  <a:tint val="75000"/>
                </a:prstClr>
              </a:solidFill>
            </a:endParaRPr>
          </a:p>
        </p:txBody>
      </p:sp>
      <p:sp>
        <p:nvSpPr>
          <p:cNvPr id="5" name="Segnaposto piè di pagina 4"/>
          <p:cNvSpPr>
            <a:spLocks noGrp="1"/>
          </p:cNvSpPr>
          <p:nvPr>
            <p:ph type="ftr" sz="quarter" idx="11"/>
          </p:nvPr>
        </p:nvSpPr>
        <p:spPr/>
        <p:txBody>
          <a:bodyPr/>
          <a:lstStyle/>
          <a:p>
            <a:endParaRPr lang="it-IT">
              <a:solidFill>
                <a:prstClr val="black">
                  <a:tint val="75000"/>
                </a:prstClr>
              </a:solidFill>
            </a:endParaRPr>
          </a:p>
        </p:txBody>
      </p:sp>
      <p:sp>
        <p:nvSpPr>
          <p:cNvPr id="6" name="Segnaposto numero diapositiva 5"/>
          <p:cNvSpPr>
            <a:spLocks noGrp="1"/>
          </p:cNvSpPr>
          <p:nvPr>
            <p:ph type="sldNum" sz="quarter" idx="12"/>
          </p:nvPr>
        </p:nvSpPr>
        <p:spPr/>
        <p:txBody>
          <a:bodyPr/>
          <a:lstStyle/>
          <a:p>
            <a:fld id="{233F112C-F581-438D-ADC5-E13E944B437C}" type="slidenum">
              <a:rPr lang="it-IT" smtClean="0">
                <a:solidFill>
                  <a:prstClr val="black">
                    <a:tint val="75000"/>
                  </a:prstClr>
                </a:solidFill>
              </a:rPr>
              <a:pPr/>
              <a:t>‹N›</a:t>
            </a:fld>
            <a:endParaRPr lang="it-IT">
              <a:solidFill>
                <a:prstClr val="black">
                  <a:tint val="75000"/>
                </a:prstClr>
              </a:solidFill>
            </a:endParaRPr>
          </a:p>
        </p:txBody>
      </p:sp>
    </p:spTree>
    <p:extLst>
      <p:ext uri="{BB962C8B-B14F-4D97-AF65-F5344CB8AC3E}">
        <p14:creationId xmlns:p14="http://schemas.microsoft.com/office/powerpoint/2010/main" val="2073810794"/>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idx="1"/>
          </p:nvPr>
        </p:nvSpPr>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5D69C38E-0F8E-4DE7-9E46-B53E1EC00AA2}" type="datetimeFigureOut">
              <a:rPr lang="it-IT" smtClean="0">
                <a:solidFill>
                  <a:prstClr val="black">
                    <a:tint val="75000"/>
                  </a:prstClr>
                </a:solidFill>
              </a:rPr>
              <a:pPr/>
              <a:t>10/11/2018</a:t>
            </a:fld>
            <a:endParaRPr lang="it-IT">
              <a:solidFill>
                <a:prstClr val="black">
                  <a:tint val="75000"/>
                </a:prstClr>
              </a:solidFill>
            </a:endParaRPr>
          </a:p>
        </p:txBody>
      </p:sp>
      <p:sp>
        <p:nvSpPr>
          <p:cNvPr id="5" name="Segnaposto piè di pagina 4"/>
          <p:cNvSpPr>
            <a:spLocks noGrp="1"/>
          </p:cNvSpPr>
          <p:nvPr>
            <p:ph type="ftr" sz="quarter" idx="11"/>
          </p:nvPr>
        </p:nvSpPr>
        <p:spPr/>
        <p:txBody>
          <a:bodyPr/>
          <a:lstStyle/>
          <a:p>
            <a:endParaRPr lang="it-IT">
              <a:solidFill>
                <a:prstClr val="black">
                  <a:tint val="75000"/>
                </a:prstClr>
              </a:solidFill>
            </a:endParaRPr>
          </a:p>
        </p:txBody>
      </p:sp>
      <p:sp>
        <p:nvSpPr>
          <p:cNvPr id="6" name="Segnaposto numero diapositiva 5"/>
          <p:cNvSpPr>
            <a:spLocks noGrp="1"/>
          </p:cNvSpPr>
          <p:nvPr>
            <p:ph type="sldNum" sz="quarter" idx="12"/>
          </p:nvPr>
        </p:nvSpPr>
        <p:spPr/>
        <p:txBody>
          <a:bodyPr/>
          <a:lstStyle/>
          <a:p>
            <a:fld id="{233F112C-F581-438D-ADC5-E13E944B437C}" type="slidenum">
              <a:rPr lang="it-IT" smtClean="0">
                <a:solidFill>
                  <a:prstClr val="black">
                    <a:tint val="75000"/>
                  </a:prstClr>
                </a:solidFill>
              </a:rPr>
              <a:pPr/>
              <a:t>‹N›</a:t>
            </a:fld>
            <a:endParaRPr lang="it-IT">
              <a:solidFill>
                <a:prstClr val="black">
                  <a:tint val="75000"/>
                </a:prstClr>
              </a:solidFill>
            </a:endParaRPr>
          </a:p>
        </p:txBody>
      </p:sp>
    </p:spTree>
    <p:extLst>
      <p:ext uri="{BB962C8B-B14F-4D97-AF65-F5344CB8AC3E}">
        <p14:creationId xmlns:p14="http://schemas.microsoft.com/office/powerpoint/2010/main" val="292264038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a:t>Fare clic per modificare lo stile del titolo</a:t>
            </a:r>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stili del testo dello schema</a:t>
            </a:r>
          </a:p>
        </p:txBody>
      </p:sp>
      <p:sp>
        <p:nvSpPr>
          <p:cNvPr id="4" name="Segnaposto data 3"/>
          <p:cNvSpPr>
            <a:spLocks noGrp="1"/>
          </p:cNvSpPr>
          <p:nvPr>
            <p:ph type="dt" sz="half" idx="10"/>
          </p:nvPr>
        </p:nvSpPr>
        <p:spPr/>
        <p:txBody>
          <a:bodyPr/>
          <a:lstStyle/>
          <a:p>
            <a:fld id="{5D69C38E-0F8E-4DE7-9E46-B53E1EC00AA2}" type="datetimeFigureOut">
              <a:rPr lang="it-IT" smtClean="0">
                <a:solidFill>
                  <a:prstClr val="black">
                    <a:tint val="75000"/>
                  </a:prstClr>
                </a:solidFill>
              </a:rPr>
              <a:pPr/>
              <a:t>10/11/2018</a:t>
            </a:fld>
            <a:endParaRPr lang="it-IT">
              <a:solidFill>
                <a:prstClr val="black">
                  <a:tint val="75000"/>
                </a:prstClr>
              </a:solidFill>
            </a:endParaRPr>
          </a:p>
        </p:txBody>
      </p:sp>
      <p:sp>
        <p:nvSpPr>
          <p:cNvPr id="5" name="Segnaposto piè di pagina 4"/>
          <p:cNvSpPr>
            <a:spLocks noGrp="1"/>
          </p:cNvSpPr>
          <p:nvPr>
            <p:ph type="ftr" sz="quarter" idx="11"/>
          </p:nvPr>
        </p:nvSpPr>
        <p:spPr/>
        <p:txBody>
          <a:bodyPr/>
          <a:lstStyle/>
          <a:p>
            <a:endParaRPr lang="it-IT">
              <a:solidFill>
                <a:prstClr val="black">
                  <a:tint val="75000"/>
                </a:prstClr>
              </a:solidFill>
            </a:endParaRPr>
          </a:p>
        </p:txBody>
      </p:sp>
      <p:sp>
        <p:nvSpPr>
          <p:cNvPr id="6" name="Segnaposto numero diapositiva 5"/>
          <p:cNvSpPr>
            <a:spLocks noGrp="1"/>
          </p:cNvSpPr>
          <p:nvPr>
            <p:ph type="sldNum" sz="quarter" idx="12"/>
          </p:nvPr>
        </p:nvSpPr>
        <p:spPr/>
        <p:txBody>
          <a:bodyPr/>
          <a:lstStyle/>
          <a:p>
            <a:fld id="{233F112C-F581-438D-ADC5-E13E944B437C}" type="slidenum">
              <a:rPr lang="it-IT" smtClean="0">
                <a:solidFill>
                  <a:prstClr val="black">
                    <a:tint val="75000"/>
                  </a:prstClr>
                </a:solidFill>
              </a:rPr>
              <a:pPr/>
              <a:t>‹N›</a:t>
            </a:fld>
            <a:endParaRPr lang="it-IT">
              <a:solidFill>
                <a:prstClr val="black">
                  <a:tint val="75000"/>
                </a:prstClr>
              </a:solidFill>
            </a:endParaRPr>
          </a:p>
        </p:txBody>
      </p:sp>
    </p:spTree>
    <p:extLst>
      <p:ext uri="{BB962C8B-B14F-4D97-AF65-F5344CB8AC3E}">
        <p14:creationId xmlns:p14="http://schemas.microsoft.com/office/powerpoint/2010/main" val="1777647539"/>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p:cNvSpPr>
            <a:spLocks noGrp="1"/>
          </p:cNvSpPr>
          <p:nvPr>
            <p:ph type="dt" sz="half" idx="10"/>
          </p:nvPr>
        </p:nvSpPr>
        <p:spPr/>
        <p:txBody>
          <a:bodyPr/>
          <a:lstStyle/>
          <a:p>
            <a:fld id="{5D69C38E-0F8E-4DE7-9E46-B53E1EC00AA2}" type="datetimeFigureOut">
              <a:rPr lang="it-IT" smtClean="0">
                <a:solidFill>
                  <a:prstClr val="black">
                    <a:tint val="75000"/>
                  </a:prstClr>
                </a:solidFill>
              </a:rPr>
              <a:pPr/>
              <a:t>10/11/2018</a:t>
            </a:fld>
            <a:endParaRPr lang="it-IT">
              <a:solidFill>
                <a:prstClr val="black">
                  <a:tint val="75000"/>
                </a:prstClr>
              </a:solidFill>
            </a:endParaRPr>
          </a:p>
        </p:txBody>
      </p:sp>
      <p:sp>
        <p:nvSpPr>
          <p:cNvPr id="6" name="Segnaposto piè di pagina 5"/>
          <p:cNvSpPr>
            <a:spLocks noGrp="1"/>
          </p:cNvSpPr>
          <p:nvPr>
            <p:ph type="ftr" sz="quarter" idx="11"/>
          </p:nvPr>
        </p:nvSpPr>
        <p:spPr/>
        <p:txBody>
          <a:bodyPr/>
          <a:lstStyle/>
          <a:p>
            <a:endParaRPr lang="it-IT">
              <a:solidFill>
                <a:prstClr val="black">
                  <a:tint val="75000"/>
                </a:prstClr>
              </a:solidFill>
            </a:endParaRPr>
          </a:p>
        </p:txBody>
      </p:sp>
      <p:sp>
        <p:nvSpPr>
          <p:cNvPr id="7" name="Segnaposto numero diapositiva 6"/>
          <p:cNvSpPr>
            <a:spLocks noGrp="1"/>
          </p:cNvSpPr>
          <p:nvPr>
            <p:ph type="sldNum" sz="quarter" idx="12"/>
          </p:nvPr>
        </p:nvSpPr>
        <p:spPr/>
        <p:txBody>
          <a:bodyPr/>
          <a:lstStyle/>
          <a:p>
            <a:fld id="{233F112C-F581-438D-ADC5-E13E944B437C}" type="slidenum">
              <a:rPr lang="it-IT" smtClean="0">
                <a:solidFill>
                  <a:prstClr val="black">
                    <a:tint val="75000"/>
                  </a:prstClr>
                </a:solidFill>
              </a:rPr>
              <a:pPr/>
              <a:t>‹N›</a:t>
            </a:fld>
            <a:endParaRPr lang="it-IT">
              <a:solidFill>
                <a:prstClr val="black">
                  <a:tint val="75000"/>
                </a:prstClr>
              </a:solidFill>
            </a:endParaRPr>
          </a:p>
        </p:txBody>
      </p:sp>
    </p:spTree>
    <p:extLst>
      <p:ext uri="{BB962C8B-B14F-4D97-AF65-F5344CB8AC3E}">
        <p14:creationId xmlns:p14="http://schemas.microsoft.com/office/powerpoint/2010/main" val="831675053"/>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a:t>Fare clic per modificare lo stile del titolo</a:t>
            </a:r>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p:cNvSpPr>
            <a:spLocks noGrp="1"/>
          </p:cNvSpPr>
          <p:nvPr>
            <p:ph type="dt" sz="half" idx="10"/>
          </p:nvPr>
        </p:nvSpPr>
        <p:spPr/>
        <p:txBody>
          <a:bodyPr/>
          <a:lstStyle/>
          <a:p>
            <a:fld id="{5D69C38E-0F8E-4DE7-9E46-B53E1EC00AA2}" type="datetimeFigureOut">
              <a:rPr lang="it-IT" smtClean="0">
                <a:solidFill>
                  <a:prstClr val="black">
                    <a:tint val="75000"/>
                  </a:prstClr>
                </a:solidFill>
              </a:rPr>
              <a:pPr/>
              <a:t>10/11/2018</a:t>
            </a:fld>
            <a:endParaRPr lang="it-IT">
              <a:solidFill>
                <a:prstClr val="black">
                  <a:tint val="75000"/>
                </a:prstClr>
              </a:solidFill>
            </a:endParaRPr>
          </a:p>
        </p:txBody>
      </p:sp>
      <p:sp>
        <p:nvSpPr>
          <p:cNvPr id="8" name="Segnaposto piè di pagina 7"/>
          <p:cNvSpPr>
            <a:spLocks noGrp="1"/>
          </p:cNvSpPr>
          <p:nvPr>
            <p:ph type="ftr" sz="quarter" idx="11"/>
          </p:nvPr>
        </p:nvSpPr>
        <p:spPr/>
        <p:txBody>
          <a:bodyPr/>
          <a:lstStyle/>
          <a:p>
            <a:endParaRPr lang="it-IT">
              <a:solidFill>
                <a:prstClr val="black">
                  <a:tint val="75000"/>
                </a:prstClr>
              </a:solidFill>
            </a:endParaRPr>
          </a:p>
        </p:txBody>
      </p:sp>
      <p:sp>
        <p:nvSpPr>
          <p:cNvPr id="9" name="Segnaposto numero diapositiva 8"/>
          <p:cNvSpPr>
            <a:spLocks noGrp="1"/>
          </p:cNvSpPr>
          <p:nvPr>
            <p:ph type="sldNum" sz="quarter" idx="12"/>
          </p:nvPr>
        </p:nvSpPr>
        <p:spPr/>
        <p:txBody>
          <a:bodyPr/>
          <a:lstStyle/>
          <a:p>
            <a:fld id="{233F112C-F581-438D-ADC5-E13E944B437C}" type="slidenum">
              <a:rPr lang="it-IT" smtClean="0">
                <a:solidFill>
                  <a:prstClr val="black">
                    <a:tint val="75000"/>
                  </a:prstClr>
                </a:solidFill>
              </a:rPr>
              <a:pPr/>
              <a:t>‹N›</a:t>
            </a:fld>
            <a:endParaRPr lang="it-IT">
              <a:solidFill>
                <a:prstClr val="black">
                  <a:tint val="75000"/>
                </a:prstClr>
              </a:solidFill>
            </a:endParaRPr>
          </a:p>
        </p:txBody>
      </p:sp>
    </p:spTree>
    <p:extLst>
      <p:ext uri="{BB962C8B-B14F-4D97-AF65-F5344CB8AC3E}">
        <p14:creationId xmlns:p14="http://schemas.microsoft.com/office/powerpoint/2010/main" val="1175442712"/>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data 2"/>
          <p:cNvSpPr>
            <a:spLocks noGrp="1"/>
          </p:cNvSpPr>
          <p:nvPr>
            <p:ph type="dt" sz="half" idx="10"/>
          </p:nvPr>
        </p:nvSpPr>
        <p:spPr/>
        <p:txBody>
          <a:bodyPr/>
          <a:lstStyle/>
          <a:p>
            <a:fld id="{5D69C38E-0F8E-4DE7-9E46-B53E1EC00AA2}" type="datetimeFigureOut">
              <a:rPr lang="it-IT" smtClean="0">
                <a:solidFill>
                  <a:prstClr val="black">
                    <a:tint val="75000"/>
                  </a:prstClr>
                </a:solidFill>
              </a:rPr>
              <a:pPr/>
              <a:t>10/11/2018</a:t>
            </a:fld>
            <a:endParaRPr lang="it-IT">
              <a:solidFill>
                <a:prstClr val="black">
                  <a:tint val="75000"/>
                </a:prstClr>
              </a:solidFill>
            </a:endParaRPr>
          </a:p>
        </p:txBody>
      </p:sp>
      <p:sp>
        <p:nvSpPr>
          <p:cNvPr id="4" name="Segnaposto piè di pagina 3"/>
          <p:cNvSpPr>
            <a:spLocks noGrp="1"/>
          </p:cNvSpPr>
          <p:nvPr>
            <p:ph type="ftr" sz="quarter" idx="11"/>
          </p:nvPr>
        </p:nvSpPr>
        <p:spPr/>
        <p:txBody>
          <a:bodyPr/>
          <a:lstStyle/>
          <a:p>
            <a:endParaRPr lang="it-IT">
              <a:solidFill>
                <a:prstClr val="black">
                  <a:tint val="75000"/>
                </a:prstClr>
              </a:solidFill>
            </a:endParaRPr>
          </a:p>
        </p:txBody>
      </p:sp>
      <p:sp>
        <p:nvSpPr>
          <p:cNvPr id="5" name="Segnaposto numero diapositiva 4"/>
          <p:cNvSpPr>
            <a:spLocks noGrp="1"/>
          </p:cNvSpPr>
          <p:nvPr>
            <p:ph type="sldNum" sz="quarter" idx="12"/>
          </p:nvPr>
        </p:nvSpPr>
        <p:spPr/>
        <p:txBody>
          <a:bodyPr/>
          <a:lstStyle/>
          <a:p>
            <a:fld id="{233F112C-F581-438D-ADC5-E13E944B437C}" type="slidenum">
              <a:rPr lang="it-IT" smtClean="0">
                <a:solidFill>
                  <a:prstClr val="black">
                    <a:tint val="75000"/>
                  </a:prstClr>
                </a:solidFill>
              </a:rPr>
              <a:pPr/>
              <a:t>‹N›</a:t>
            </a:fld>
            <a:endParaRPr lang="it-IT">
              <a:solidFill>
                <a:prstClr val="black">
                  <a:tint val="75000"/>
                </a:prstClr>
              </a:solidFill>
            </a:endParaRPr>
          </a:p>
        </p:txBody>
      </p:sp>
    </p:spTree>
    <p:extLst>
      <p:ext uri="{BB962C8B-B14F-4D97-AF65-F5344CB8AC3E}">
        <p14:creationId xmlns:p14="http://schemas.microsoft.com/office/powerpoint/2010/main" val="3344090602"/>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5D69C38E-0F8E-4DE7-9E46-B53E1EC00AA2}" type="datetimeFigureOut">
              <a:rPr lang="it-IT" smtClean="0">
                <a:solidFill>
                  <a:prstClr val="black">
                    <a:tint val="75000"/>
                  </a:prstClr>
                </a:solidFill>
              </a:rPr>
              <a:pPr/>
              <a:t>10/11/2018</a:t>
            </a:fld>
            <a:endParaRPr lang="it-IT">
              <a:solidFill>
                <a:prstClr val="black">
                  <a:tint val="75000"/>
                </a:prstClr>
              </a:solidFill>
            </a:endParaRPr>
          </a:p>
        </p:txBody>
      </p:sp>
      <p:sp>
        <p:nvSpPr>
          <p:cNvPr id="3" name="Segnaposto piè di pagina 2"/>
          <p:cNvSpPr>
            <a:spLocks noGrp="1"/>
          </p:cNvSpPr>
          <p:nvPr>
            <p:ph type="ftr" sz="quarter" idx="11"/>
          </p:nvPr>
        </p:nvSpPr>
        <p:spPr/>
        <p:txBody>
          <a:bodyPr/>
          <a:lstStyle/>
          <a:p>
            <a:endParaRPr lang="it-IT">
              <a:solidFill>
                <a:prstClr val="black">
                  <a:tint val="75000"/>
                </a:prstClr>
              </a:solidFill>
            </a:endParaRPr>
          </a:p>
        </p:txBody>
      </p:sp>
      <p:sp>
        <p:nvSpPr>
          <p:cNvPr id="4" name="Segnaposto numero diapositiva 3"/>
          <p:cNvSpPr>
            <a:spLocks noGrp="1"/>
          </p:cNvSpPr>
          <p:nvPr>
            <p:ph type="sldNum" sz="quarter" idx="12"/>
          </p:nvPr>
        </p:nvSpPr>
        <p:spPr/>
        <p:txBody>
          <a:bodyPr/>
          <a:lstStyle/>
          <a:p>
            <a:fld id="{233F112C-F581-438D-ADC5-E13E944B437C}" type="slidenum">
              <a:rPr lang="it-IT" smtClean="0">
                <a:solidFill>
                  <a:prstClr val="black">
                    <a:tint val="75000"/>
                  </a:prstClr>
                </a:solidFill>
              </a:rPr>
              <a:pPr/>
              <a:t>‹N›</a:t>
            </a:fld>
            <a:endParaRPr lang="it-IT">
              <a:solidFill>
                <a:prstClr val="black">
                  <a:tint val="75000"/>
                </a:prstClr>
              </a:solidFill>
            </a:endParaRPr>
          </a:p>
        </p:txBody>
      </p:sp>
    </p:spTree>
    <p:extLst>
      <p:ext uri="{BB962C8B-B14F-4D97-AF65-F5344CB8AC3E}">
        <p14:creationId xmlns:p14="http://schemas.microsoft.com/office/powerpoint/2010/main" val="23622187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lo stile del titolo</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lvl1pPr>
              <a:defRPr/>
            </a:lvl1pPr>
          </a:lstStyle>
          <a:p>
            <a:pPr>
              <a:defRPr/>
            </a:pPr>
            <a:fld id="{D681B14D-3F31-4127-ACD6-B21A4EB5CFD5}" type="datetime1">
              <a:rPr lang="it-IT" smtClean="0"/>
              <a:pPr>
                <a:defRPr/>
              </a:pPr>
              <a:t>10/11/2018</a:t>
            </a:fld>
            <a:endParaRPr lang="it-IT"/>
          </a:p>
        </p:txBody>
      </p:sp>
      <p:sp>
        <p:nvSpPr>
          <p:cNvPr id="5" name="Segnaposto piè di pagina 4"/>
          <p:cNvSpPr>
            <a:spLocks noGrp="1"/>
          </p:cNvSpPr>
          <p:nvPr>
            <p:ph type="ftr" sz="quarter" idx="11"/>
          </p:nvPr>
        </p:nvSpPr>
        <p:spPr/>
        <p:txBody>
          <a:bodyPr/>
          <a:lstStyle>
            <a:lvl1pPr>
              <a:defRPr/>
            </a:lvl1pPr>
          </a:lstStyle>
          <a:p>
            <a:pPr>
              <a:defRPr/>
            </a:pPr>
            <a:r>
              <a:rPr lang="it-IT" smtClean="0"/>
              <a:t>commissione qualità : figure strumentali  gruppo dell'inclusione</a:t>
            </a:r>
            <a:endParaRPr lang="it-IT"/>
          </a:p>
        </p:txBody>
      </p:sp>
      <p:sp>
        <p:nvSpPr>
          <p:cNvPr id="6" name="Segnaposto numero diapositiva 5"/>
          <p:cNvSpPr>
            <a:spLocks noGrp="1"/>
          </p:cNvSpPr>
          <p:nvPr>
            <p:ph type="sldNum" sz="quarter" idx="12"/>
          </p:nvPr>
        </p:nvSpPr>
        <p:spPr/>
        <p:txBody>
          <a:bodyPr/>
          <a:lstStyle>
            <a:lvl1pPr>
              <a:defRPr/>
            </a:lvl1pPr>
          </a:lstStyle>
          <a:p>
            <a:pPr>
              <a:defRPr/>
            </a:pPr>
            <a:fld id="{D32CDE9D-0783-4CE2-9716-8E714CB65437}" type="slidenum">
              <a:rPr lang="it-IT"/>
              <a:pPr>
                <a:defRPr/>
              </a:pPr>
              <a:t>‹N›</a:t>
            </a:fld>
            <a:endParaRPr lang="it-IT"/>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a:t>Fare clic per modificare lo stile del titolo</a:t>
            </a:r>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5" name="Segnaposto data 4"/>
          <p:cNvSpPr>
            <a:spLocks noGrp="1"/>
          </p:cNvSpPr>
          <p:nvPr>
            <p:ph type="dt" sz="half" idx="10"/>
          </p:nvPr>
        </p:nvSpPr>
        <p:spPr/>
        <p:txBody>
          <a:bodyPr/>
          <a:lstStyle/>
          <a:p>
            <a:fld id="{5D69C38E-0F8E-4DE7-9E46-B53E1EC00AA2}" type="datetimeFigureOut">
              <a:rPr lang="it-IT" smtClean="0">
                <a:solidFill>
                  <a:prstClr val="black">
                    <a:tint val="75000"/>
                  </a:prstClr>
                </a:solidFill>
              </a:rPr>
              <a:pPr/>
              <a:t>10/11/2018</a:t>
            </a:fld>
            <a:endParaRPr lang="it-IT">
              <a:solidFill>
                <a:prstClr val="black">
                  <a:tint val="75000"/>
                </a:prstClr>
              </a:solidFill>
            </a:endParaRPr>
          </a:p>
        </p:txBody>
      </p:sp>
      <p:sp>
        <p:nvSpPr>
          <p:cNvPr id="6" name="Segnaposto piè di pagina 5"/>
          <p:cNvSpPr>
            <a:spLocks noGrp="1"/>
          </p:cNvSpPr>
          <p:nvPr>
            <p:ph type="ftr" sz="quarter" idx="11"/>
          </p:nvPr>
        </p:nvSpPr>
        <p:spPr/>
        <p:txBody>
          <a:bodyPr/>
          <a:lstStyle/>
          <a:p>
            <a:endParaRPr lang="it-IT">
              <a:solidFill>
                <a:prstClr val="black">
                  <a:tint val="75000"/>
                </a:prstClr>
              </a:solidFill>
            </a:endParaRPr>
          </a:p>
        </p:txBody>
      </p:sp>
      <p:sp>
        <p:nvSpPr>
          <p:cNvPr id="7" name="Segnaposto numero diapositiva 6"/>
          <p:cNvSpPr>
            <a:spLocks noGrp="1"/>
          </p:cNvSpPr>
          <p:nvPr>
            <p:ph type="sldNum" sz="quarter" idx="12"/>
          </p:nvPr>
        </p:nvSpPr>
        <p:spPr/>
        <p:txBody>
          <a:bodyPr/>
          <a:lstStyle/>
          <a:p>
            <a:fld id="{233F112C-F581-438D-ADC5-E13E944B437C}" type="slidenum">
              <a:rPr lang="it-IT" smtClean="0">
                <a:solidFill>
                  <a:prstClr val="black">
                    <a:tint val="75000"/>
                  </a:prstClr>
                </a:solidFill>
              </a:rPr>
              <a:pPr/>
              <a:t>‹N›</a:t>
            </a:fld>
            <a:endParaRPr lang="it-IT">
              <a:solidFill>
                <a:prstClr val="black">
                  <a:tint val="75000"/>
                </a:prstClr>
              </a:solidFill>
            </a:endParaRPr>
          </a:p>
        </p:txBody>
      </p:sp>
    </p:spTree>
    <p:extLst>
      <p:ext uri="{BB962C8B-B14F-4D97-AF65-F5344CB8AC3E}">
        <p14:creationId xmlns:p14="http://schemas.microsoft.com/office/powerpoint/2010/main" val="91736529"/>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a:t>Fare clic per modificare lo stile del titolo</a:t>
            </a:r>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5" name="Segnaposto data 4"/>
          <p:cNvSpPr>
            <a:spLocks noGrp="1"/>
          </p:cNvSpPr>
          <p:nvPr>
            <p:ph type="dt" sz="half" idx="10"/>
          </p:nvPr>
        </p:nvSpPr>
        <p:spPr/>
        <p:txBody>
          <a:bodyPr/>
          <a:lstStyle/>
          <a:p>
            <a:fld id="{5D69C38E-0F8E-4DE7-9E46-B53E1EC00AA2}" type="datetimeFigureOut">
              <a:rPr lang="it-IT" smtClean="0">
                <a:solidFill>
                  <a:prstClr val="black">
                    <a:tint val="75000"/>
                  </a:prstClr>
                </a:solidFill>
              </a:rPr>
              <a:pPr/>
              <a:t>10/11/2018</a:t>
            </a:fld>
            <a:endParaRPr lang="it-IT">
              <a:solidFill>
                <a:prstClr val="black">
                  <a:tint val="75000"/>
                </a:prstClr>
              </a:solidFill>
            </a:endParaRPr>
          </a:p>
        </p:txBody>
      </p:sp>
      <p:sp>
        <p:nvSpPr>
          <p:cNvPr id="6" name="Segnaposto piè di pagina 5"/>
          <p:cNvSpPr>
            <a:spLocks noGrp="1"/>
          </p:cNvSpPr>
          <p:nvPr>
            <p:ph type="ftr" sz="quarter" idx="11"/>
          </p:nvPr>
        </p:nvSpPr>
        <p:spPr/>
        <p:txBody>
          <a:bodyPr/>
          <a:lstStyle/>
          <a:p>
            <a:endParaRPr lang="it-IT">
              <a:solidFill>
                <a:prstClr val="black">
                  <a:tint val="75000"/>
                </a:prstClr>
              </a:solidFill>
            </a:endParaRPr>
          </a:p>
        </p:txBody>
      </p:sp>
      <p:sp>
        <p:nvSpPr>
          <p:cNvPr id="7" name="Segnaposto numero diapositiva 6"/>
          <p:cNvSpPr>
            <a:spLocks noGrp="1"/>
          </p:cNvSpPr>
          <p:nvPr>
            <p:ph type="sldNum" sz="quarter" idx="12"/>
          </p:nvPr>
        </p:nvSpPr>
        <p:spPr/>
        <p:txBody>
          <a:bodyPr/>
          <a:lstStyle/>
          <a:p>
            <a:fld id="{233F112C-F581-438D-ADC5-E13E944B437C}" type="slidenum">
              <a:rPr lang="it-IT" smtClean="0">
                <a:solidFill>
                  <a:prstClr val="black">
                    <a:tint val="75000"/>
                  </a:prstClr>
                </a:solidFill>
              </a:rPr>
              <a:pPr/>
              <a:t>‹N›</a:t>
            </a:fld>
            <a:endParaRPr lang="it-IT">
              <a:solidFill>
                <a:prstClr val="black">
                  <a:tint val="75000"/>
                </a:prstClr>
              </a:solidFill>
            </a:endParaRPr>
          </a:p>
        </p:txBody>
      </p:sp>
    </p:spTree>
    <p:extLst>
      <p:ext uri="{BB962C8B-B14F-4D97-AF65-F5344CB8AC3E}">
        <p14:creationId xmlns:p14="http://schemas.microsoft.com/office/powerpoint/2010/main" val="2856040720"/>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testo verticale 2"/>
          <p:cNvSpPr>
            <a:spLocks noGrp="1"/>
          </p:cNvSpPr>
          <p:nvPr>
            <p:ph type="body" orient="vert" idx="1"/>
          </p:nvPr>
        </p:nvSpPr>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5D69C38E-0F8E-4DE7-9E46-B53E1EC00AA2}" type="datetimeFigureOut">
              <a:rPr lang="it-IT" smtClean="0">
                <a:solidFill>
                  <a:prstClr val="black">
                    <a:tint val="75000"/>
                  </a:prstClr>
                </a:solidFill>
              </a:rPr>
              <a:pPr/>
              <a:t>10/11/2018</a:t>
            </a:fld>
            <a:endParaRPr lang="it-IT">
              <a:solidFill>
                <a:prstClr val="black">
                  <a:tint val="75000"/>
                </a:prstClr>
              </a:solidFill>
            </a:endParaRPr>
          </a:p>
        </p:txBody>
      </p:sp>
      <p:sp>
        <p:nvSpPr>
          <p:cNvPr id="5" name="Segnaposto piè di pagina 4"/>
          <p:cNvSpPr>
            <a:spLocks noGrp="1"/>
          </p:cNvSpPr>
          <p:nvPr>
            <p:ph type="ftr" sz="quarter" idx="11"/>
          </p:nvPr>
        </p:nvSpPr>
        <p:spPr/>
        <p:txBody>
          <a:bodyPr/>
          <a:lstStyle/>
          <a:p>
            <a:endParaRPr lang="it-IT">
              <a:solidFill>
                <a:prstClr val="black">
                  <a:tint val="75000"/>
                </a:prstClr>
              </a:solidFill>
            </a:endParaRPr>
          </a:p>
        </p:txBody>
      </p:sp>
      <p:sp>
        <p:nvSpPr>
          <p:cNvPr id="6" name="Segnaposto numero diapositiva 5"/>
          <p:cNvSpPr>
            <a:spLocks noGrp="1"/>
          </p:cNvSpPr>
          <p:nvPr>
            <p:ph type="sldNum" sz="quarter" idx="12"/>
          </p:nvPr>
        </p:nvSpPr>
        <p:spPr/>
        <p:txBody>
          <a:bodyPr/>
          <a:lstStyle/>
          <a:p>
            <a:fld id="{233F112C-F581-438D-ADC5-E13E944B437C}" type="slidenum">
              <a:rPr lang="it-IT" smtClean="0">
                <a:solidFill>
                  <a:prstClr val="black">
                    <a:tint val="75000"/>
                  </a:prstClr>
                </a:solidFill>
              </a:rPr>
              <a:pPr/>
              <a:t>‹N›</a:t>
            </a:fld>
            <a:endParaRPr lang="it-IT">
              <a:solidFill>
                <a:prstClr val="black">
                  <a:tint val="75000"/>
                </a:prstClr>
              </a:solidFill>
            </a:endParaRPr>
          </a:p>
        </p:txBody>
      </p:sp>
    </p:spTree>
    <p:extLst>
      <p:ext uri="{BB962C8B-B14F-4D97-AF65-F5344CB8AC3E}">
        <p14:creationId xmlns:p14="http://schemas.microsoft.com/office/powerpoint/2010/main" val="2419905501"/>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a:t>Fare clic per modificare lo stile del titolo</a:t>
            </a:r>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5D69C38E-0F8E-4DE7-9E46-B53E1EC00AA2}" type="datetimeFigureOut">
              <a:rPr lang="it-IT" smtClean="0">
                <a:solidFill>
                  <a:prstClr val="black">
                    <a:tint val="75000"/>
                  </a:prstClr>
                </a:solidFill>
              </a:rPr>
              <a:pPr/>
              <a:t>10/11/2018</a:t>
            </a:fld>
            <a:endParaRPr lang="it-IT">
              <a:solidFill>
                <a:prstClr val="black">
                  <a:tint val="75000"/>
                </a:prstClr>
              </a:solidFill>
            </a:endParaRPr>
          </a:p>
        </p:txBody>
      </p:sp>
      <p:sp>
        <p:nvSpPr>
          <p:cNvPr id="5" name="Segnaposto piè di pagina 4"/>
          <p:cNvSpPr>
            <a:spLocks noGrp="1"/>
          </p:cNvSpPr>
          <p:nvPr>
            <p:ph type="ftr" sz="quarter" idx="11"/>
          </p:nvPr>
        </p:nvSpPr>
        <p:spPr/>
        <p:txBody>
          <a:bodyPr/>
          <a:lstStyle/>
          <a:p>
            <a:endParaRPr lang="it-IT">
              <a:solidFill>
                <a:prstClr val="black">
                  <a:tint val="75000"/>
                </a:prstClr>
              </a:solidFill>
            </a:endParaRPr>
          </a:p>
        </p:txBody>
      </p:sp>
      <p:sp>
        <p:nvSpPr>
          <p:cNvPr id="6" name="Segnaposto numero diapositiva 5"/>
          <p:cNvSpPr>
            <a:spLocks noGrp="1"/>
          </p:cNvSpPr>
          <p:nvPr>
            <p:ph type="sldNum" sz="quarter" idx="12"/>
          </p:nvPr>
        </p:nvSpPr>
        <p:spPr/>
        <p:txBody>
          <a:bodyPr/>
          <a:lstStyle/>
          <a:p>
            <a:fld id="{233F112C-F581-438D-ADC5-E13E944B437C}" type="slidenum">
              <a:rPr lang="it-IT" smtClean="0">
                <a:solidFill>
                  <a:prstClr val="black">
                    <a:tint val="75000"/>
                  </a:prstClr>
                </a:solidFill>
              </a:rPr>
              <a:pPr/>
              <a:t>‹N›</a:t>
            </a:fld>
            <a:endParaRPr lang="it-IT">
              <a:solidFill>
                <a:prstClr val="black">
                  <a:tint val="75000"/>
                </a:prstClr>
              </a:solidFill>
            </a:endParaRPr>
          </a:p>
        </p:txBody>
      </p:sp>
    </p:spTree>
    <p:extLst>
      <p:ext uri="{BB962C8B-B14F-4D97-AF65-F5344CB8AC3E}">
        <p14:creationId xmlns:p14="http://schemas.microsoft.com/office/powerpoint/2010/main" val="2097776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3"/>
          <p:cNvSpPr>
            <a:spLocks noGrp="1"/>
          </p:cNvSpPr>
          <p:nvPr>
            <p:ph type="dt" sz="half" idx="10"/>
          </p:nvPr>
        </p:nvSpPr>
        <p:spPr/>
        <p:txBody>
          <a:bodyPr/>
          <a:lstStyle>
            <a:lvl1pPr>
              <a:defRPr/>
            </a:lvl1pPr>
          </a:lstStyle>
          <a:p>
            <a:pPr>
              <a:defRPr/>
            </a:pPr>
            <a:fld id="{6580FDD8-A1B0-450F-85FD-69B4B2714023}" type="datetime1">
              <a:rPr lang="it-IT" smtClean="0"/>
              <a:pPr>
                <a:defRPr/>
              </a:pPr>
              <a:t>10/11/2018</a:t>
            </a:fld>
            <a:endParaRPr lang="it-IT"/>
          </a:p>
        </p:txBody>
      </p:sp>
      <p:sp>
        <p:nvSpPr>
          <p:cNvPr id="6" name="Segnaposto piè di pagina 4"/>
          <p:cNvSpPr>
            <a:spLocks noGrp="1"/>
          </p:cNvSpPr>
          <p:nvPr>
            <p:ph type="ftr" sz="quarter" idx="11"/>
          </p:nvPr>
        </p:nvSpPr>
        <p:spPr/>
        <p:txBody>
          <a:bodyPr/>
          <a:lstStyle>
            <a:lvl1pPr>
              <a:defRPr/>
            </a:lvl1pPr>
          </a:lstStyle>
          <a:p>
            <a:pPr>
              <a:defRPr/>
            </a:pPr>
            <a:r>
              <a:rPr lang="it-IT" smtClean="0"/>
              <a:t>commissione qualità : figure strumentali  gruppo dell'inclusione</a:t>
            </a:r>
            <a:endParaRPr lang="it-IT"/>
          </a:p>
        </p:txBody>
      </p:sp>
      <p:sp>
        <p:nvSpPr>
          <p:cNvPr id="7" name="Segnaposto numero diapositiva 5"/>
          <p:cNvSpPr>
            <a:spLocks noGrp="1"/>
          </p:cNvSpPr>
          <p:nvPr>
            <p:ph type="sldNum" sz="quarter" idx="12"/>
          </p:nvPr>
        </p:nvSpPr>
        <p:spPr/>
        <p:txBody>
          <a:bodyPr/>
          <a:lstStyle>
            <a:lvl1pPr>
              <a:defRPr/>
            </a:lvl1pPr>
          </a:lstStyle>
          <a:p>
            <a:pPr>
              <a:defRPr/>
            </a:pPr>
            <a:fld id="{84A0861D-5F96-4437-8A34-0E9929417FE8}" type="slidenum">
              <a:rPr lang="it-IT"/>
              <a:pPr>
                <a:defRPr/>
              </a:pPr>
              <a:t>‹N›</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3"/>
          <p:cNvSpPr>
            <a:spLocks noGrp="1"/>
          </p:cNvSpPr>
          <p:nvPr>
            <p:ph type="dt" sz="half" idx="10"/>
          </p:nvPr>
        </p:nvSpPr>
        <p:spPr/>
        <p:txBody>
          <a:bodyPr/>
          <a:lstStyle>
            <a:lvl1pPr>
              <a:defRPr/>
            </a:lvl1pPr>
          </a:lstStyle>
          <a:p>
            <a:pPr>
              <a:defRPr/>
            </a:pPr>
            <a:fld id="{CDE802C6-42B1-49AC-90F8-CF4AA158CF78}" type="datetime1">
              <a:rPr lang="it-IT" smtClean="0"/>
              <a:pPr>
                <a:defRPr/>
              </a:pPr>
              <a:t>10/11/2018</a:t>
            </a:fld>
            <a:endParaRPr lang="it-IT"/>
          </a:p>
        </p:txBody>
      </p:sp>
      <p:sp>
        <p:nvSpPr>
          <p:cNvPr id="8" name="Segnaposto piè di pagina 4"/>
          <p:cNvSpPr>
            <a:spLocks noGrp="1"/>
          </p:cNvSpPr>
          <p:nvPr>
            <p:ph type="ftr" sz="quarter" idx="11"/>
          </p:nvPr>
        </p:nvSpPr>
        <p:spPr/>
        <p:txBody>
          <a:bodyPr/>
          <a:lstStyle>
            <a:lvl1pPr>
              <a:defRPr/>
            </a:lvl1pPr>
          </a:lstStyle>
          <a:p>
            <a:pPr>
              <a:defRPr/>
            </a:pPr>
            <a:r>
              <a:rPr lang="it-IT" smtClean="0"/>
              <a:t>commissione qualità : figure strumentali  gruppo dell'inclusione</a:t>
            </a:r>
            <a:endParaRPr lang="it-IT"/>
          </a:p>
        </p:txBody>
      </p:sp>
      <p:sp>
        <p:nvSpPr>
          <p:cNvPr id="9" name="Segnaposto numero diapositiva 5"/>
          <p:cNvSpPr>
            <a:spLocks noGrp="1"/>
          </p:cNvSpPr>
          <p:nvPr>
            <p:ph type="sldNum" sz="quarter" idx="12"/>
          </p:nvPr>
        </p:nvSpPr>
        <p:spPr/>
        <p:txBody>
          <a:bodyPr/>
          <a:lstStyle>
            <a:lvl1pPr>
              <a:defRPr/>
            </a:lvl1pPr>
          </a:lstStyle>
          <a:p>
            <a:pPr>
              <a:defRPr/>
            </a:pPr>
            <a:fld id="{66F1F444-74B3-4DFB-A01C-8DB4A7CD12A7}" type="slidenum">
              <a:rPr lang="it-IT"/>
              <a:pPr>
                <a:defRPr/>
              </a:pPr>
              <a:t>‹N›</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3"/>
          <p:cNvSpPr>
            <a:spLocks noGrp="1"/>
          </p:cNvSpPr>
          <p:nvPr>
            <p:ph type="dt" sz="half" idx="10"/>
          </p:nvPr>
        </p:nvSpPr>
        <p:spPr/>
        <p:txBody>
          <a:bodyPr/>
          <a:lstStyle>
            <a:lvl1pPr>
              <a:defRPr/>
            </a:lvl1pPr>
          </a:lstStyle>
          <a:p>
            <a:pPr>
              <a:defRPr/>
            </a:pPr>
            <a:fld id="{8ED9D20B-FAB5-41AB-82AE-6C41A4824669}" type="datetime1">
              <a:rPr lang="it-IT" smtClean="0"/>
              <a:pPr>
                <a:defRPr/>
              </a:pPr>
              <a:t>10/11/2018</a:t>
            </a:fld>
            <a:endParaRPr lang="it-IT"/>
          </a:p>
        </p:txBody>
      </p:sp>
      <p:sp>
        <p:nvSpPr>
          <p:cNvPr id="4" name="Segnaposto piè di pagina 4"/>
          <p:cNvSpPr>
            <a:spLocks noGrp="1"/>
          </p:cNvSpPr>
          <p:nvPr>
            <p:ph type="ftr" sz="quarter" idx="11"/>
          </p:nvPr>
        </p:nvSpPr>
        <p:spPr/>
        <p:txBody>
          <a:bodyPr/>
          <a:lstStyle>
            <a:lvl1pPr>
              <a:defRPr/>
            </a:lvl1pPr>
          </a:lstStyle>
          <a:p>
            <a:pPr>
              <a:defRPr/>
            </a:pPr>
            <a:r>
              <a:rPr lang="it-IT" smtClean="0"/>
              <a:t>commissione qualità : figure strumentali  gruppo dell'inclusione</a:t>
            </a:r>
            <a:endParaRPr lang="it-IT"/>
          </a:p>
        </p:txBody>
      </p:sp>
      <p:sp>
        <p:nvSpPr>
          <p:cNvPr id="5" name="Segnaposto numero diapositiva 5"/>
          <p:cNvSpPr>
            <a:spLocks noGrp="1"/>
          </p:cNvSpPr>
          <p:nvPr>
            <p:ph type="sldNum" sz="quarter" idx="12"/>
          </p:nvPr>
        </p:nvSpPr>
        <p:spPr/>
        <p:txBody>
          <a:bodyPr/>
          <a:lstStyle>
            <a:lvl1pPr>
              <a:defRPr/>
            </a:lvl1pPr>
          </a:lstStyle>
          <a:p>
            <a:pPr>
              <a:defRPr/>
            </a:pPr>
            <a:fld id="{6096D40A-1AB5-4D29-86A7-8F8014C91F3E}" type="slidenum">
              <a:rPr lang="it-IT"/>
              <a:pPr>
                <a:defRPr/>
              </a:pPr>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3"/>
          <p:cNvSpPr>
            <a:spLocks noGrp="1"/>
          </p:cNvSpPr>
          <p:nvPr>
            <p:ph type="dt" sz="half" idx="10"/>
          </p:nvPr>
        </p:nvSpPr>
        <p:spPr/>
        <p:txBody>
          <a:bodyPr/>
          <a:lstStyle>
            <a:lvl1pPr>
              <a:defRPr/>
            </a:lvl1pPr>
          </a:lstStyle>
          <a:p>
            <a:pPr>
              <a:defRPr/>
            </a:pPr>
            <a:fld id="{CB08334B-53A4-4378-8166-D825D91790D7}" type="datetime1">
              <a:rPr lang="it-IT" smtClean="0"/>
              <a:pPr>
                <a:defRPr/>
              </a:pPr>
              <a:t>10/11/2018</a:t>
            </a:fld>
            <a:endParaRPr lang="it-IT"/>
          </a:p>
        </p:txBody>
      </p:sp>
      <p:sp>
        <p:nvSpPr>
          <p:cNvPr id="3" name="Segnaposto piè di pagina 4"/>
          <p:cNvSpPr>
            <a:spLocks noGrp="1"/>
          </p:cNvSpPr>
          <p:nvPr>
            <p:ph type="ftr" sz="quarter" idx="11"/>
          </p:nvPr>
        </p:nvSpPr>
        <p:spPr/>
        <p:txBody>
          <a:bodyPr/>
          <a:lstStyle>
            <a:lvl1pPr>
              <a:defRPr/>
            </a:lvl1pPr>
          </a:lstStyle>
          <a:p>
            <a:pPr>
              <a:defRPr/>
            </a:pPr>
            <a:r>
              <a:rPr lang="it-IT" smtClean="0"/>
              <a:t>commissione qualità : figure strumentali  gruppo dell'inclusione</a:t>
            </a:r>
            <a:endParaRPr lang="it-IT"/>
          </a:p>
        </p:txBody>
      </p:sp>
      <p:sp>
        <p:nvSpPr>
          <p:cNvPr id="4" name="Segnaposto numero diapositiva 5"/>
          <p:cNvSpPr>
            <a:spLocks noGrp="1"/>
          </p:cNvSpPr>
          <p:nvPr>
            <p:ph type="sldNum" sz="quarter" idx="12"/>
          </p:nvPr>
        </p:nvSpPr>
        <p:spPr/>
        <p:txBody>
          <a:bodyPr/>
          <a:lstStyle>
            <a:lvl1pPr>
              <a:defRPr/>
            </a:lvl1pPr>
          </a:lstStyle>
          <a:p>
            <a:pPr>
              <a:defRPr/>
            </a:pPr>
            <a:fld id="{0E98F7FD-5174-4404-965F-44D4029F4FBB}" type="slidenum">
              <a:rPr lang="it-IT"/>
              <a:pPr>
                <a:defRPr/>
              </a:pPr>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lo stile del titolo</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3"/>
          <p:cNvSpPr>
            <a:spLocks noGrp="1"/>
          </p:cNvSpPr>
          <p:nvPr>
            <p:ph type="dt" sz="half" idx="10"/>
          </p:nvPr>
        </p:nvSpPr>
        <p:spPr/>
        <p:txBody>
          <a:bodyPr/>
          <a:lstStyle>
            <a:lvl1pPr>
              <a:defRPr/>
            </a:lvl1pPr>
          </a:lstStyle>
          <a:p>
            <a:pPr>
              <a:defRPr/>
            </a:pPr>
            <a:fld id="{4D3779E8-A8AB-4739-BA74-444B071A2DE9}" type="datetime1">
              <a:rPr lang="it-IT" smtClean="0"/>
              <a:pPr>
                <a:defRPr/>
              </a:pPr>
              <a:t>10/11/2018</a:t>
            </a:fld>
            <a:endParaRPr lang="it-IT"/>
          </a:p>
        </p:txBody>
      </p:sp>
      <p:sp>
        <p:nvSpPr>
          <p:cNvPr id="6" name="Segnaposto piè di pagina 4"/>
          <p:cNvSpPr>
            <a:spLocks noGrp="1"/>
          </p:cNvSpPr>
          <p:nvPr>
            <p:ph type="ftr" sz="quarter" idx="11"/>
          </p:nvPr>
        </p:nvSpPr>
        <p:spPr/>
        <p:txBody>
          <a:bodyPr/>
          <a:lstStyle>
            <a:lvl1pPr>
              <a:defRPr/>
            </a:lvl1pPr>
          </a:lstStyle>
          <a:p>
            <a:pPr>
              <a:defRPr/>
            </a:pPr>
            <a:r>
              <a:rPr lang="it-IT" smtClean="0"/>
              <a:t>commissione qualità : figure strumentali  gruppo dell'inclusione</a:t>
            </a:r>
            <a:endParaRPr lang="it-IT"/>
          </a:p>
        </p:txBody>
      </p:sp>
      <p:sp>
        <p:nvSpPr>
          <p:cNvPr id="7" name="Segnaposto numero diapositiva 5"/>
          <p:cNvSpPr>
            <a:spLocks noGrp="1"/>
          </p:cNvSpPr>
          <p:nvPr>
            <p:ph type="sldNum" sz="quarter" idx="12"/>
          </p:nvPr>
        </p:nvSpPr>
        <p:spPr/>
        <p:txBody>
          <a:bodyPr/>
          <a:lstStyle>
            <a:lvl1pPr>
              <a:defRPr/>
            </a:lvl1pPr>
          </a:lstStyle>
          <a:p>
            <a:pPr>
              <a:defRPr/>
            </a:pPr>
            <a:fld id="{746D45ED-4C7F-4006-8245-D72A298C2E88}" type="slidenum">
              <a:rPr lang="it-IT"/>
              <a:pPr>
                <a:defRPr/>
              </a:pPr>
              <a:t>‹N›</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it-IT" noProof="0"/>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3"/>
          <p:cNvSpPr>
            <a:spLocks noGrp="1"/>
          </p:cNvSpPr>
          <p:nvPr>
            <p:ph type="dt" sz="half" idx="10"/>
          </p:nvPr>
        </p:nvSpPr>
        <p:spPr/>
        <p:txBody>
          <a:bodyPr/>
          <a:lstStyle>
            <a:lvl1pPr>
              <a:defRPr/>
            </a:lvl1pPr>
          </a:lstStyle>
          <a:p>
            <a:pPr>
              <a:defRPr/>
            </a:pPr>
            <a:fld id="{9AAC7291-D3DF-41B5-A686-14DAA90993C3}" type="datetime1">
              <a:rPr lang="it-IT" smtClean="0"/>
              <a:pPr>
                <a:defRPr/>
              </a:pPr>
              <a:t>10/11/2018</a:t>
            </a:fld>
            <a:endParaRPr lang="it-IT"/>
          </a:p>
        </p:txBody>
      </p:sp>
      <p:sp>
        <p:nvSpPr>
          <p:cNvPr id="6" name="Segnaposto piè di pagina 4"/>
          <p:cNvSpPr>
            <a:spLocks noGrp="1"/>
          </p:cNvSpPr>
          <p:nvPr>
            <p:ph type="ftr" sz="quarter" idx="11"/>
          </p:nvPr>
        </p:nvSpPr>
        <p:spPr/>
        <p:txBody>
          <a:bodyPr/>
          <a:lstStyle>
            <a:lvl1pPr>
              <a:defRPr/>
            </a:lvl1pPr>
          </a:lstStyle>
          <a:p>
            <a:pPr>
              <a:defRPr/>
            </a:pPr>
            <a:r>
              <a:rPr lang="it-IT" smtClean="0"/>
              <a:t>commissione qualità : figure strumentali  gruppo dell'inclusione</a:t>
            </a:r>
            <a:endParaRPr lang="it-IT"/>
          </a:p>
        </p:txBody>
      </p:sp>
      <p:sp>
        <p:nvSpPr>
          <p:cNvPr id="7" name="Segnaposto numero diapositiva 5"/>
          <p:cNvSpPr>
            <a:spLocks noGrp="1"/>
          </p:cNvSpPr>
          <p:nvPr>
            <p:ph type="sldNum" sz="quarter" idx="12"/>
          </p:nvPr>
        </p:nvSpPr>
        <p:spPr/>
        <p:txBody>
          <a:bodyPr/>
          <a:lstStyle>
            <a:lvl1pPr>
              <a:defRPr/>
            </a:lvl1pPr>
          </a:lstStyle>
          <a:p>
            <a:pPr>
              <a:defRPr/>
            </a:pPr>
            <a:fld id="{6F8433B8-E215-49ED-804A-0F1D44255E4A}" type="slidenum">
              <a:rPr lang="it-IT"/>
              <a:pPr>
                <a:defRPr/>
              </a:pPr>
              <a:t>‹N›</a:t>
            </a:fld>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Segnaposto titolo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it-IT" smtClean="0"/>
              <a:t>Fare clic per modificare lo stile del titolo</a:t>
            </a:r>
          </a:p>
        </p:txBody>
      </p:sp>
      <p:sp>
        <p:nvSpPr>
          <p:cNvPr id="1027" name="Segnaposto testo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defRPr>
            </a:lvl1pPr>
          </a:lstStyle>
          <a:p>
            <a:pPr>
              <a:defRPr/>
            </a:pPr>
            <a:fld id="{64371190-0F61-4522-B61D-37C626F8AA0B}" type="datetime1">
              <a:rPr lang="it-IT" smtClean="0"/>
              <a:pPr>
                <a:defRPr/>
              </a:pPr>
              <a:t>10/11/2018</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r>
              <a:rPr lang="it-IT" smtClean="0"/>
              <a:t>commissione qualità : figure strumentali  gruppo dell'inclusione</a:t>
            </a:r>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defRPr>
            </a:lvl1pPr>
          </a:lstStyle>
          <a:p>
            <a:pPr>
              <a:defRPr/>
            </a:pPr>
            <a:fld id="{635BC6A0-3E45-47F0-BB56-94BCAA35DDBF}" type="slidenum">
              <a:rPr lang="it-IT"/>
              <a:pPr>
                <a:defRPr/>
              </a:pPr>
              <a:t>‹N›</a:t>
            </a:fld>
            <a:endParaRPr lang="it-IT"/>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hf sldNum="0" hdr="0" dt="0"/>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a:t>Fare clic per modificare lo stile del titolo</a:t>
            </a:r>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fontAlgn="auto">
              <a:spcBef>
                <a:spcPts val="0"/>
              </a:spcBef>
              <a:spcAft>
                <a:spcPts val="0"/>
              </a:spcAft>
            </a:pPr>
            <a:fld id="{5D69C38E-0F8E-4DE7-9E46-B53E1EC00AA2}" type="datetimeFigureOut">
              <a:rPr lang="it-IT" smtClean="0">
                <a:solidFill>
                  <a:prstClr val="black">
                    <a:tint val="75000"/>
                  </a:prstClr>
                </a:solidFill>
                <a:latin typeface="Calibri"/>
              </a:rPr>
              <a:pPr fontAlgn="auto">
                <a:spcBef>
                  <a:spcPts val="0"/>
                </a:spcBef>
                <a:spcAft>
                  <a:spcPts val="0"/>
                </a:spcAft>
              </a:pPr>
              <a:t>10/11/2018</a:t>
            </a:fld>
            <a:endParaRPr lang="it-IT">
              <a:solidFill>
                <a:prstClr val="black">
                  <a:tint val="75000"/>
                </a:prstClr>
              </a:solidFill>
              <a:latin typeface="Calibri"/>
            </a:endParaRPr>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fontAlgn="auto">
              <a:spcBef>
                <a:spcPts val="0"/>
              </a:spcBef>
              <a:spcAft>
                <a:spcPts val="0"/>
              </a:spcAft>
            </a:pPr>
            <a:endParaRPr lang="it-IT">
              <a:solidFill>
                <a:prstClr val="black">
                  <a:tint val="75000"/>
                </a:prstClr>
              </a:solidFill>
              <a:latin typeface="Calibri"/>
            </a:endParaRPr>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fontAlgn="auto">
              <a:spcBef>
                <a:spcPts val="0"/>
              </a:spcBef>
              <a:spcAft>
                <a:spcPts val="0"/>
              </a:spcAft>
            </a:pPr>
            <a:fld id="{233F112C-F581-438D-ADC5-E13E944B437C}" type="slidenum">
              <a:rPr lang="it-IT" smtClean="0">
                <a:solidFill>
                  <a:prstClr val="black">
                    <a:tint val="75000"/>
                  </a:prstClr>
                </a:solidFill>
                <a:latin typeface="Calibri"/>
              </a:rPr>
              <a:pPr fontAlgn="auto">
                <a:spcBef>
                  <a:spcPts val="0"/>
                </a:spcBef>
                <a:spcAft>
                  <a:spcPts val="0"/>
                </a:spcAft>
              </a:pPr>
              <a:t>‹N›</a:t>
            </a:fld>
            <a:endParaRPr lang="it-IT">
              <a:solidFill>
                <a:prstClr val="black">
                  <a:tint val="75000"/>
                </a:prstClr>
              </a:solidFill>
              <a:latin typeface="Calibri"/>
            </a:endParaRPr>
          </a:p>
        </p:txBody>
      </p:sp>
    </p:spTree>
    <p:extLst>
      <p:ext uri="{BB962C8B-B14F-4D97-AF65-F5344CB8AC3E}">
        <p14:creationId xmlns:p14="http://schemas.microsoft.com/office/powerpoint/2010/main" val="190698562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a:t>Fare clic per modificare lo stile del titolo</a:t>
            </a:r>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fontAlgn="auto">
              <a:spcBef>
                <a:spcPts val="0"/>
              </a:spcBef>
              <a:spcAft>
                <a:spcPts val="0"/>
              </a:spcAft>
            </a:pPr>
            <a:fld id="{5D69C38E-0F8E-4DE7-9E46-B53E1EC00AA2}" type="datetimeFigureOut">
              <a:rPr lang="it-IT" smtClean="0">
                <a:solidFill>
                  <a:prstClr val="black">
                    <a:tint val="75000"/>
                  </a:prstClr>
                </a:solidFill>
                <a:latin typeface="Calibri"/>
              </a:rPr>
              <a:pPr fontAlgn="auto">
                <a:spcBef>
                  <a:spcPts val="0"/>
                </a:spcBef>
                <a:spcAft>
                  <a:spcPts val="0"/>
                </a:spcAft>
              </a:pPr>
              <a:t>10/11/2018</a:t>
            </a:fld>
            <a:endParaRPr lang="it-IT">
              <a:solidFill>
                <a:prstClr val="black">
                  <a:tint val="75000"/>
                </a:prstClr>
              </a:solidFill>
              <a:latin typeface="Calibri"/>
            </a:endParaRPr>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fontAlgn="auto">
              <a:spcBef>
                <a:spcPts val="0"/>
              </a:spcBef>
              <a:spcAft>
                <a:spcPts val="0"/>
              </a:spcAft>
            </a:pPr>
            <a:endParaRPr lang="it-IT">
              <a:solidFill>
                <a:prstClr val="black">
                  <a:tint val="75000"/>
                </a:prstClr>
              </a:solidFill>
              <a:latin typeface="Calibri"/>
            </a:endParaRPr>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fontAlgn="auto">
              <a:spcBef>
                <a:spcPts val="0"/>
              </a:spcBef>
              <a:spcAft>
                <a:spcPts val="0"/>
              </a:spcAft>
            </a:pPr>
            <a:fld id="{233F112C-F581-438D-ADC5-E13E944B437C}" type="slidenum">
              <a:rPr lang="it-IT" smtClean="0">
                <a:solidFill>
                  <a:prstClr val="black">
                    <a:tint val="75000"/>
                  </a:prstClr>
                </a:solidFill>
                <a:latin typeface="Calibri"/>
              </a:rPr>
              <a:pPr fontAlgn="auto">
                <a:spcBef>
                  <a:spcPts val="0"/>
                </a:spcBef>
                <a:spcAft>
                  <a:spcPts val="0"/>
                </a:spcAft>
              </a:pPr>
              <a:t>‹N›</a:t>
            </a:fld>
            <a:endParaRPr lang="it-IT">
              <a:solidFill>
                <a:prstClr val="black">
                  <a:tint val="75000"/>
                </a:prstClr>
              </a:solidFill>
              <a:latin typeface="Calibri"/>
            </a:endParaRPr>
          </a:p>
        </p:txBody>
      </p:sp>
    </p:spTree>
    <p:extLst>
      <p:ext uri="{BB962C8B-B14F-4D97-AF65-F5344CB8AC3E}">
        <p14:creationId xmlns:p14="http://schemas.microsoft.com/office/powerpoint/2010/main" val="1312909283"/>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Titolo 1"/>
          <p:cNvSpPr>
            <a:spLocks noGrp="1"/>
          </p:cNvSpPr>
          <p:nvPr>
            <p:ph type="ctrTitle"/>
          </p:nvPr>
        </p:nvSpPr>
        <p:spPr>
          <a:xfrm>
            <a:off x="500034" y="428604"/>
            <a:ext cx="7958166" cy="3171847"/>
          </a:xfrm>
        </p:spPr>
        <p:txBody>
          <a:bodyPr/>
          <a:lstStyle/>
          <a:p>
            <a:r>
              <a:rPr lang="it-IT" sz="2800" dirty="0" smtClean="0">
                <a:latin typeface="Comic Sans MS" pitchFamily="66" charset="0"/>
              </a:rPr>
              <a:t>ISTITUTO OMNICOMPRENSIVO</a:t>
            </a:r>
            <a:br>
              <a:rPr lang="it-IT" sz="2800" dirty="0" smtClean="0">
                <a:latin typeface="Comic Sans MS" pitchFamily="66" charset="0"/>
              </a:rPr>
            </a:br>
            <a:r>
              <a:rPr lang="it-IT" sz="2800" dirty="0" smtClean="0">
                <a:latin typeface="Comic Sans MS" pitchFamily="66" charset="0"/>
              </a:rPr>
              <a:t>“DANTE ALIGHIERI” </a:t>
            </a:r>
            <a:br>
              <a:rPr lang="it-IT" sz="2800" dirty="0" smtClean="0">
                <a:latin typeface="Comic Sans MS" pitchFamily="66" charset="0"/>
              </a:rPr>
            </a:br>
            <a:r>
              <a:rPr lang="it-IT" sz="2800" dirty="0" smtClean="0">
                <a:latin typeface="Comic Sans MS" pitchFamily="66" charset="0"/>
              </a:rPr>
              <a:t>NOCERA UMBRA</a:t>
            </a:r>
            <a:br>
              <a:rPr lang="it-IT" sz="2800" dirty="0" smtClean="0">
                <a:latin typeface="Comic Sans MS" pitchFamily="66" charset="0"/>
              </a:rPr>
            </a:br>
            <a:r>
              <a:rPr lang="it-IT" sz="2800" dirty="0" smtClean="0">
                <a:latin typeface="Comic Sans MS" pitchFamily="66" charset="0"/>
              </a:rPr>
              <a:t/>
            </a:r>
            <a:br>
              <a:rPr lang="it-IT" sz="2800" dirty="0" smtClean="0">
                <a:latin typeface="Comic Sans MS" pitchFamily="66" charset="0"/>
              </a:rPr>
            </a:br>
            <a:r>
              <a:rPr lang="it-IT" sz="2800" dirty="0" smtClean="0">
                <a:latin typeface="Comic Sans MS" pitchFamily="66" charset="0"/>
              </a:rPr>
              <a:t>PIANO ANNUALE INCLUSIONE</a:t>
            </a:r>
            <a:br>
              <a:rPr lang="it-IT" sz="2800" dirty="0" smtClean="0">
                <a:latin typeface="Comic Sans MS" pitchFamily="66" charset="0"/>
              </a:rPr>
            </a:br>
            <a:r>
              <a:rPr lang="it-IT" sz="2800" dirty="0" smtClean="0">
                <a:latin typeface="Comic Sans MS" pitchFamily="66" charset="0"/>
              </a:rPr>
              <a:t>PAI</a:t>
            </a:r>
          </a:p>
        </p:txBody>
      </p:sp>
      <p:sp>
        <p:nvSpPr>
          <p:cNvPr id="3" name="Sottotitolo 2"/>
          <p:cNvSpPr>
            <a:spLocks noGrp="1"/>
          </p:cNvSpPr>
          <p:nvPr>
            <p:ph type="subTitle" idx="1"/>
          </p:nvPr>
        </p:nvSpPr>
        <p:spPr/>
        <p:txBody>
          <a:bodyPr rtlCol="0">
            <a:normAutofit/>
          </a:bodyPr>
          <a:lstStyle/>
          <a:p>
            <a:pPr fontAlgn="auto">
              <a:spcAft>
                <a:spcPts val="0"/>
              </a:spcAft>
              <a:buFont typeface="Arial" pitchFamily="34" charset="0"/>
              <a:buNone/>
              <a:defRPr/>
            </a:pPr>
            <a:r>
              <a:rPr lang="it-IT" dirty="0" smtClean="0"/>
              <a:t>A.S. 2018\2019</a:t>
            </a:r>
            <a:endParaRPr lang="it-IT" dirty="0"/>
          </a:p>
        </p:txBody>
      </p:sp>
      <p:sp>
        <p:nvSpPr>
          <p:cNvPr id="4" name="Titolo 1"/>
          <p:cNvSpPr txBox="1">
            <a:spLocks/>
          </p:cNvSpPr>
          <p:nvPr/>
        </p:nvSpPr>
        <p:spPr bwMode="auto">
          <a:xfrm>
            <a:off x="467544" y="404664"/>
            <a:ext cx="7958166" cy="3171847"/>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it-IT" sz="2800" dirty="0" smtClean="0">
                <a:latin typeface="Comic Sans MS" pitchFamily="66" charset="0"/>
              </a:rPr>
              <a:t>ISTITUTO OMNICOMPRENSIVO</a:t>
            </a:r>
            <a:br>
              <a:rPr lang="it-IT" sz="2800" dirty="0" smtClean="0">
                <a:latin typeface="Comic Sans MS" pitchFamily="66" charset="0"/>
              </a:rPr>
            </a:br>
            <a:r>
              <a:rPr lang="it-IT" sz="2800" dirty="0" smtClean="0">
                <a:latin typeface="Comic Sans MS" pitchFamily="66" charset="0"/>
              </a:rPr>
              <a:t>“DANTE ALIGHIERI” </a:t>
            </a:r>
            <a:br>
              <a:rPr lang="it-IT" sz="2800" dirty="0" smtClean="0">
                <a:latin typeface="Comic Sans MS" pitchFamily="66" charset="0"/>
              </a:rPr>
            </a:br>
            <a:r>
              <a:rPr lang="it-IT" sz="2800" dirty="0" smtClean="0">
                <a:latin typeface="Comic Sans MS" pitchFamily="66" charset="0"/>
              </a:rPr>
              <a:t>NOCERA UMBRA</a:t>
            </a:r>
            <a:br>
              <a:rPr lang="it-IT" sz="2800" dirty="0" smtClean="0">
                <a:latin typeface="Comic Sans MS" pitchFamily="66" charset="0"/>
              </a:rPr>
            </a:br>
            <a:r>
              <a:rPr lang="it-IT" sz="2800" dirty="0" smtClean="0">
                <a:latin typeface="Comic Sans MS" pitchFamily="66" charset="0"/>
              </a:rPr>
              <a:t/>
            </a:r>
            <a:br>
              <a:rPr lang="it-IT" sz="2800" dirty="0" smtClean="0">
                <a:latin typeface="Comic Sans MS" pitchFamily="66" charset="0"/>
              </a:rPr>
            </a:br>
            <a:r>
              <a:rPr lang="it-IT" sz="2800" dirty="0" smtClean="0">
                <a:latin typeface="Comic Sans MS" pitchFamily="66" charset="0"/>
              </a:rPr>
              <a:t>PIANO ANNUALE INCLUSIONE</a:t>
            </a:r>
            <a:br>
              <a:rPr lang="it-IT" sz="2800" dirty="0" smtClean="0">
                <a:latin typeface="Comic Sans MS" pitchFamily="66" charset="0"/>
              </a:rPr>
            </a:br>
            <a:r>
              <a:rPr lang="it-IT" sz="2800" dirty="0" smtClean="0">
                <a:latin typeface="Comic Sans MS" pitchFamily="66" charset="0"/>
              </a:rPr>
              <a:t>PAI</a:t>
            </a:r>
          </a:p>
        </p:txBody>
      </p:sp>
      <p:sp>
        <p:nvSpPr>
          <p:cNvPr id="2" name="Segnaposto piè di pagina 1"/>
          <p:cNvSpPr>
            <a:spLocks noGrp="1"/>
          </p:cNvSpPr>
          <p:nvPr>
            <p:ph type="ftr" sz="quarter" idx="11"/>
          </p:nvPr>
        </p:nvSpPr>
        <p:spPr>
          <a:xfrm>
            <a:off x="500034" y="6356350"/>
            <a:ext cx="8320438" cy="365125"/>
          </a:xfrm>
        </p:spPr>
        <p:txBody>
          <a:bodyPr/>
          <a:lstStyle/>
          <a:p>
            <a:pPr>
              <a:defRPr/>
            </a:pPr>
            <a:r>
              <a:rPr lang="it-IT" dirty="0"/>
              <a:t>C</a:t>
            </a:r>
            <a:r>
              <a:rPr lang="it-IT" dirty="0" smtClean="0"/>
              <a:t>ommissione Qualità </a:t>
            </a:r>
            <a:r>
              <a:rPr lang="it-IT" dirty="0" smtClean="0"/>
              <a:t>: </a:t>
            </a:r>
            <a:r>
              <a:rPr lang="it-IT" dirty="0" smtClean="0"/>
              <a:t>Figure Strumentali - Gruppo dell‘Inclusione</a:t>
            </a:r>
            <a:endParaRPr lang="it-IT"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Segnaposto contenuto 5"/>
          <p:cNvGraphicFramePr>
            <a:graphicFrameLocks noGrp="1"/>
          </p:cNvGraphicFramePr>
          <p:nvPr>
            <p:ph idx="1"/>
          </p:nvPr>
        </p:nvGraphicFramePr>
        <p:xfrm>
          <a:off x="571472" y="357166"/>
          <a:ext cx="8229600" cy="5460690"/>
        </p:xfrm>
        <a:graphic>
          <a:graphicData uri="http://schemas.openxmlformats.org/drawingml/2006/table">
            <a:tbl>
              <a:tblPr firstRow="1" bandRow="1">
                <a:tableStyleId>{5C22544A-7EE6-4342-B048-85BDC9FD1C3A}</a:tableStyleId>
              </a:tblPr>
              <a:tblGrid>
                <a:gridCol w="2057400">
                  <a:extLst>
                    <a:ext uri="{9D8B030D-6E8A-4147-A177-3AD203B41FA5}">
                      <a16:colId xmlns:a16="http://schemas.microsoft.com/office/drawing/2014/main" val="20000"/>
                    </a:ext>
                  </a:extLst>
                </a:gridCol>
                <a:gridCol w="2057400">
                  <a:extLst>
                    <a:ext uri="{9D8B030D-6E8A-4147-A177-3AD203B41FA5}">
                      <a16:colId xmlns:a16="http://schemas.microsoft.com/office/drawing/2014/main" val="20001"/>
                    </a:ext>
                  </a:extLst>
                </a:gridCol>
                <a:gridCol w="2057400">
                  <a:extLst>
                    <a:ext uri="{9D8B030D-6E8A-4147-A177-3AD203B41FA5}">
                      <a16:colId xmlns:a16="http://schemas.microsoft.com/office/drawing/2014/main" val="20002"/>
                    </a:ext>
                  </a:extLst>
                </a:gridCol>
                <a:gridCol w="2057400">
                  <a:extLst>
                    <a:ext uri="{9D8B030D-6E8A-4147-A177-3AD203B41FA5}">
                      <a16:colId xmlns:a16="http://schemas.microsoft.com/office/drawing/2014/main" val="20003"/>
                    </a:ext>
                  </a:extLst>
                </a:gridCol>
              </a:tblGrid>
              <a:tr h="1071570">
                <a:tc>
                  <a:txBody>
                    <a:bodyPr/>
                    <a:lstStyle/>
                    <a:p>
                      <a:endParaRPr lang="it-IT" dirty="0"/>
                    </a:p>
                  </a:txBody>
                  <a:tcPr/>
                </a:tc>
                <a:tc>
                  <a:txBody>
                    <a:bodyPr/>
                    <a:lstStyle/>
                    <a:p>
                      <a:pPr algn="ctr"/>
                      <a:r>
                        <a:rPr lang="it-IT" dirty="0"/>
                        <a:t>Alunni con disabilità </a:t>
                      </a:r>
                    </a:p>
                    <a:p>
                      <a:pPr algn="ctr"/>
                      <a:r>
                        <a:rPr lang="it-IT" dirty="0"/>
                        <a:t>(</a:t>
                      </a:r>
                      <a:r>
                        <a:rPr lang="it-IT" baseline="0" dirty="0"/>
                        <a:t> L.104/92)</a:t>
                      </a:r>
                      <a:endParaRPr lang="it-IT" dirty="0"/>
                    </a:p>
                  </a:txBody>
                  <a:tcPr/>
                </a:tc>
                <a:tc>
                  <a:txBody>
                    <a:bodyPr/>
                    <a:lstStyle/>
                    <a:p>
                      <a:pPr algn="ctr"/>
                      <a:r>
                        <a:rPr lang="it-IT" dirty="0"/>
                        <a:t>Alunni con DSA</a:t>
                      </a:r>
                    </a:p>
                    <a:p>
                      <a:pPr algn="ctr"/>
                      <a:r>
                        <a:rPr lang="it-IT" dirty="0"/>
                        <a:t>( L.170/2010)</a:t>
                      </a:r>
                    </a:p>
                  </a:txBody>
                  <a:tcPr/>
                </a:tc>
                <a:tc>
                  <a:txBody>
                    <a:bodyPr/>
                    <a:lstStyle/>
                    <a:p>
                      <a:pPr algn="ctr"/>
                      <a:r>
                        <a:rPr lang="it-IT" dirty="0"/>
                        <a:t>Alunni con altri BES</a:t>
                      </a:r>
                    </a:p>
                    <a:p>
                      <a:pPr algn="ctr"/>
                      <a:r>
                        <a:rPr lang="it-IT" dirty="0"/>
                        <a:t>( DM 12/2012</a:t>
                      </a:r>
                    </a:p>
                  </a:txBody>
                  <a:tcPr/>
                </a:tc>
                <a:extLst>
                  <a:ext uri="{0D108BD9-81ED-4DB2-BD59-A6C34878D82A}">
                    <a16:rowId xmlns:a16="http://schemas.microsoft.com/office/drawing/2014/main" val="10000"/>
                  </a:ext>
                </a:extLst>
              </a:tr>
              <a:tr h="370840">
                <a:tc>
                  <a:txBody>
                    <a:bodyPr/>
                    <a:lstStyle/>
                    <a:p>
                      <a:r>
                        <a:rPr lang="it-IT" sz="1800" kern="1200" baseline="0" dirty="0">
                          <a:solidFill>
                            <a:schemeClr val="dk1"/>
                          </a:solidFill>
                          <a:latin typeface="+mn-lt"/>
                          <a:ea typeface="+mn-ea"/>
                          <a:cs typeface="+mn-cs"/>
                        </a:rPr>
                        <a:t>Programmazione</a:t>
                      </a:r>
                    </a:p>
                    <a:p>
                      <a:r>
                        <a:rPr lang="it-IT" sz="1800" kern="1200" baseline="0" dirty="0">
                          <a:solidFill>
                            <a:schemeClr val="dk1"/>
                          </a:solidFill>
                          <a:latin typeface="+mn-lt"/>
                          <a:ea typeface="+mn-ea"/>
                          <a:cs typeface="+mn-cs"/>
                        </a:rPr>
                        <a:t>educativa e strumenti</a:t>
                      </a:r>
                    </a:p>
                    <a:p>
                      <a:r>
                        <a:rPr lang="it-IT" sz="1800" kern="1200" baseline="0" dirty="0">
                          <a:solidFill>
                            <a:schemeClr val="dk1"/>
                          </a:solidFill>
                          <a:latin typeface="+mn-lt"/>
                          <a:ea typeface="+mn-ea"/>
                          <a:cs typeface="+mn-cs"/>
                        </a:rPr>
                        <a:t>didattici</a:t>
                      </a:r>
                    </a:p>
                    <a:p>
                      <a:r>
                        <a:rPr lang="it-IT" sz="1800" kern="1200" baseline="0" dirty="0">
                          <a:solidFill>
                            <a:schemeClr val="dk1"/>
                          </a:solidFill>
                          <a:latin typeface="+mn-lt"/>
                          <a:ea typeface="+mn-ea"/>
                          <a:cs typeface="+mn-cs"/>
                        </a:rPr>
                        <a:t>(volti a promuovere e</a:t>
                      </a:r>
                    </a:p>
                    <a:p>
                      <a:r>
                        <a:rPr lang="it-IT" sz="1800" kern="1200" baseline="0" dirty="0">
                          <a:solidFill>
                            <a:schemeClr val="dk1"/>
                          </a:solidFill>
                          <a:latin typeface="+mn-lt"/>
                          <a:ea typeface="+mn-ea"/>
                          <a:cs typeface="+mn-cs"/>
                        </a:rPr>
                        <a:t>favorire la piena</a:t>
                      </a:r>
                    </a:p>
                    <a:p>
                      <a:r>
                        <a:rPr lang="it-IT" sz="1800" kern="1200" baseline="0" dirty="0">
                          <a:solidFill>
                            <a:schemeClr val="dk1"/>
                          </a:solidFill>
                          <a:latin typeface="+mn-lt"/>
                          <a:ea typeface="+mn-ea"/>
                          <a:cs typeface="+mn-cs"/>
                        </a:rPr>
                        <a:t>inclusione e un</a:t>
                      </a:r>
                    </a:p>
                    <a:p>
                      <a:r>
                        <a:rPr lang="it-IT" sz="1800" kern="1200" baseline="0" dirty="0">
                          <a:solidFill>
                            <a:schemeClr val="dk1"/>
                          </a:solidFill>
                          <a:latin typeface="+mn-lt"/>
                          <a:ea typeface="+mn-ea"/>
                          <a:cs typeface="+mn-cs"/>
                        </a:rPr>
                        <a:t>completo accesso</a:t>
                      </a:r>
                    </a:p>
                    <a:p>
                      <a:r>
                        <a:rPr lang="it-IT" sz="1800" kern="1200" baseline="0" dirty="0">
                          <a:solidFill>
                            <a:schemeClr val="dk1"/>
                          </a:solidFill>
                          <a:latin typeface="+mn-lt"/>
                          <a:ea typeface="+mn-ea"/>
                          <a:cs typeface="+mn-cs"/>
                        </a:rPr>
                        <a:t>all’apprendimento da</a:t>
                      </a:r>
                    </a:p>
                    <a:p>
                      <a:r>
                        <a:rPr lang="it-IT" sz="1800" kern="1200" baseline="0" dirty="0">
                          <a:solidFill>
                            <a:schemeClr val="dk1"/>
                          </a:solidFill>
                          <a:latin typeface="+mn-lt"/>
                          <a:ea typeface="+mn-ea"/>
                          <a:cs typeface="+mn-cs"/>
                        </a:rPr>
                        <a:t>parte di tutti gli alunni) </a:t>
                      </a:r>
                      <a:endParaRPr lang="it-IT" dirty="0"/>
                    </a:p>
                  </a:txBody>
                  <a:tcPr/>
                </a:tc>
                <a:tc>
                  <a:txBody>
                    <a:bodyPr/>
                    <a:lstStyle/>
                    <a:p>
                      <a:r>
                        <a:rPr lang="it-IT" sz="1200" b="1" kern="1200" baseline="0" dirty="0">
                          <a:solidFill>
                            <a:schemeClr val="dk1"/>
                          </a:solidFill>
                          <a:latin typeface="+mn-lt"/>
                          <a:ea typeface="+mn-ea"/>
                          <a:cs typeface="+mn-cs"/>
                        </a:rPr>
                        <a:t>PEI</a:t>
                      </a:r>
                    </a:p>
                    <a:p>
                      <a:r>
                        <a:rPr lang="it-IT" sz="1200" b="1" kern="1200" baseline="0" dirty="0">
                          <a:solidFill>
                            <a:schemeClr val="dk1"/>
                          </a:solidFill>
                          <a:latin typeface="+mn-lt"/>
                          <a:ea typeface="+mn-ea"/>
                          <a:cs typeface="+mn-cs"/>
                        </a:rPr>
                        <a:t>(Piano Educativo</a:t>
                      </a:r>
                    </a:p>
                    <a:p>
                      <a:r>
                        <a:rPr lang="it-IT" sz="1200" b="1" kern="1200" baseline="0" dirty="0">
                          <a:solidFill>
                            <a:schemeClr val="dk1"/>
                          </a:solidFill>
                          <a:latin typeface="+mn-lt"/>
                          <a:ea typeface="+mn-ea"/>
                          <a:cs typeface="+mn-cs"/>
                        </a:rPr>
                        <a:t>Individualizzato</a:t>
                      </a:r>
                      <a:r>
                        <a:rPr lang="it-IT" sz="1200" kern="1200" baseline="0" dirty="0">
                          <a:solidFill>
                            <a:schemeClr val="dk1"/>
                          </a:solidFill>
                          <a:latin typeface="+mn-lt"/>
                          <a:ea typeface="+mn-ea"/>
                          <a:cs typeface="+mn-cs"/>
                        </a:rPr>
                        <a:t>)</a:t>
                      </a:r>
                    </a:p>
                    <a:p>
                      <a:r>
                        <a:rPr lang="it-IT" sz="1200" kern="1200" baseline="0" dirty="0">
                          <a:solidFill>
                            <a:schemeClr val="dk1"/>
                          </a:solidFill>
                          <a:latin typeface="+mn-lt"/>
                          <a:ea typeface="+mn-ea"/>
                          <a:cs typeface="+mn-cs"/>
                        </a:rPr>
                        <a:t>è obbligo per tutti gli alunni</a:t>
                      </a:r>
                    </a:p>
                    <a:p>
                      <a:r>
                        <a:rPr lang="it-IT" sz="1200" kern="1200" baseline="0" dirty="0">
                          <a:solidFill>
                            <a:schemeClr val="dk1"/>
                          </a:solidFill>
                          <a:latin typeface="+mn-lt"/>
                          <a:ea typeface="+mn-ea"/>
                          <a:cs typeface="+mn-cs"/>
                        </a:rPr>
                        <a:t>con certificazione.</a:t>
                      </a:r>
                    </a:p>
                    <a:p>
                      <a:r>
                        <a:rPr lang="it-IT" sz="1200" kern="1200" baseline="0" dirty="0">
                          <a:solidFill>
                            <a:schemeClr val="dk1"/>
                          </a:solidFill>
                          <a:latin typeface="+mn-lt"/>
                          <a:ea typeface="+mn-ea"/>
                          <a:cs typeface="+mn-cs"/>
                        </a:rPr>
                        <a:t>Basato su:</a:t>
                      </a:r>
                    </a:p>
                    <a:p>
                      <a:r>
                        <a:rPr lang="it-IT" sz="1200" b="1" kern="1200" baseline="0" dirty="0">
                          <a:solidFill>
                            <a:schemeClr val="dk1"/>
                          </a:solidFill>
                          <a:latin typeface="+mn-lt"/>
                          <a:ea typeface="+mn-ea"/>
                          <a:cs typeface="+mn-cs"/>
                        </a:rPr>
                        <a:t>Diagnosi funzionale</a:t>
                      </a:r>
                    </a:p>
                    <a:p>
                      <a:r>
                        <a:rPr lang="it-IT" sz="1200" kern="1200" baseline="0" dirty="0">
                          <a:solidFill>
                            <a:schemeClr val="dk1"/>
                          </a:solidFill>
                          <a:latin typeface="+mn-lt"/>
                          <a:ea typeface="+mn-ea"/>
                          <a:cs typeface="+mn-cs"/>
                        </a:rPr>
                        <a:t>(descrizione del</a:t>
                      </a:r>
                    </a:p>
                    <a:p>
                      <a:r>
                        <a:rPr lang="it-IT" sz="1200" kern="1200" baseline="0" dirty="0">
                          <a:solidFill>
                            <a:schemeClr val="dk1"/>
                          </a:solidFill>
                          <a:latin typeface="+mn-lt"/>
                          <a:ea typeface="+mn-ea"/>
                          <a:cs typeface="+mn-cs"/>
                        </a:rPr>
                        <a:t>funzionamento</a:t>
                      </a:r>
                    </a:p>
                    <a:p>
                      <a:r>
                        <a:rPr lang="it-IT" sz="1200" kern="1200" baseline="0" dirty="0">
                          <a:solidFill>
                            <a:schemeClr val="dk1"/>
                          </a:solidFill>
                          <a:latin typeface="+mn-lt"/>
                          <a:ea typeface="+mn-ea"/>
                          <a:cs typeface="+mn-cs"/>
                        </a:rPr>
                        <a:t>dell’alunno);</a:t>
                      </a:r>
                    </a:p>
                    <a:p>
                      <a:r>
                        <a:rPr lang="it-IT" sz="1200" b="1" kern="1200" baseline="0" dirty="0">
                          <a:solidFill>
                            <a:schemeClr val="dk1"/>
                          </a:solidFill>
                          <a:latin typeface="+mn-lt"/>
                          <a:ea typeface="+mn-ea"/>
                          <a:cs typeface="+mn-cs"/>
                        </a:rPr>
                        <a:t>Profilo Dinamico Funzionale:</a:t>
                      </a:r>
                    </a:p>
                    <a:p>
                      <a:r>
                        <a:rPr lang="it-IT" sz="1200" kern="1200" baseline="0" dirty="0">
                          <a:solidFill>
                            <a:schemeClr val="dk1"/>
                          </a:solidFill>
                          <a:latin typeface="+mn-lt"/>
                          <a:ea typeface="+mn-ea"/>
                          <a:cs typeface="+mn-cs"/>
                        </a:rPr>
                        <a:t>programmazione degli</a:t>
                      </a:r>
                    </a:p>
                    <a:p>
                      <a:r>
                        <a:rPr lang="it-IT" sz="1200" kern="1200" baseline="0" dirty="0">
                          <a:solidFill>
                            <a:schemeClr val="dk1"/>
                          </a:solidFill>
                          <a:latin typeface="+mn-lt"/>
                          <a:ea typeface="+mn-ea"/>
                          <a:cs typeface="+mn-cs"/>
                        </a:rPr>
                        <a:t>obiettivi didattici a lungo,</a:t>
                      </a:r>
                    </a:p>
                    <a:p>
                      <a:r>
                        <a:rPr lang="it-IT" sz="1200" kern="1200" baseline="0" dirty="0">
                          <a:solidFill>
                            <a:schemeClr val="dk1"/>
                          </a:solidFill>
                          <a:latin typeface="+mn-lt"/>
                          <a:ea typeface="+mn-ea"/>
                          <a:cs typeface="+mn-cs"/>
                        </a:rPr>
                        <a:t>medio e breve termine;</a:t>
                      </a:r>
                    </a:p>
                    <a:p>
                      <a:r>
                        <a:rPr lang="it-IT" sz="1200" b="1" kern="1200" baseline="0" dirty="0">
                          <a:solidFill>
                            <a:schemeClr val="dk1"/>
                          </a:solidFill>
                          <a:latin typeface="+mn-lt"/>
                          <a:ea typeface="+mn-ea"/>
                          <a:cs typeface="+mn-cs"/>
                        </a:rPr>
                        <a:t>Descrizione di attività e</a:t>
                      </a:r>
                    </a:p>
                    <a:p>
                      <a:r>
                        <a:rPr lang="it-IT" sz="1200" b="1" kern="1200" baseline="0" dirty="0">
                          <a:solidFill>
                            <a:schemeClr val="dk1"/>
                          </a:solidFill>
                          <a:latin typeface="+mn-lt"/>
                          <a:ea typeface="+mn-ea"/>
                          <a:cs typeface="+mn-cs"/>
                        </a:rPr>
                        <a:t>materiali didattici di</a:t>
                      </a:r>
                    </a:p>
                    <a:p>
                      <a:r>
                        <a:rPr lang="it-IT" sz="1200" b="1" kern="1200" baseline="0" dirty="0">
                          <a:solidFill>
                            <a:schemeClr val="dk1"/>
                          </a:solidFill>
                          <a:latin typeface="+mn-lt"/>
                          <a:ea typeface="+mn-ea"/>
                          <a:cs typeface="+mn-cs"/>
                        </a:rPr>
                        <a:t>intervento</a:t>
                      </a:r>
                      <a:r>
                        <a:rPr lang="it-IT" sz="1200" kern="1200" baseline="0" dirty="0">
                          <a:solidFill>
                            <a:schemeClr val="dk1"/>
                          </a:solidFill>
                          <a:latin typeface="+mn-lt"/>
                          <a:ea typeface="+mn-ea"/>
                          <a:cs typeface="+mn-cs"/>
                        </a:rPr>
                        <a:t>:</a:t>
                      </a:r>
                    </a:p>
                    <a:p>
                      <a:r>
                        <a:rPr lang="it-IT" sz="1200" b="1" kern="1200" baseline="0" dirty="0">
                          <a:solidFill>
                            <a:schemeClr val="dk1"/>
                          </a:solidFill>
                          <a:latin typeface="+mn-lt"/>
                          <a:ea typeface="+mn-ea"/>
                          <a:cs typeface="+mn-cs"/>
                        </a:rPr>
                        <a:t>Forme di valutazione e</a:t>
                      </a:r>
                    </a:p>
                    <a:p>
                      <a:r>
                        <a:rPr lang="it-IT" sz="1200" b="1" kern="1200" baseline="0" dirty="0">
                          <a:solidFill>
                            <a:schemeClr val="dk1"/>
                          </a:solidFill>
                          <a:latin typeface="+mn-lt"/>
                          <a:ea typeface="+mn-ea"/>
                          <a:cs typeface="+mn-cs"/>
                        </a:rPr>
                        <a:t>verifica individualizzata</a:t>
                      </a:r>
                      <a:r>
                        <a:rPr lang="it-IT" sz="1200" kern="1200" baseline="0" dirty="0">
                          <a:solidFill>
                            <a:schemeClr val="dk1"/>
                          </a:solidFill>
                          <a:latin typeface="+mn-lt"/>
                          <a:ea typeface="+mn-ea"/>
                          <a:cs typeface="+mn-cs"/>
                        </a:rPr>
                        <a:t>.</a:t>
                      </a:r>
                    </a:p>
                    <a:p>
                      <a:r>
                        <a:rPr lang="it-IT" sz="1200" kern="1200" baseline="0" dirty="0">
                          <a:solidFill>
                            <a:schemeClr val="dk1"/>
                          </a:solidFill>
                          <a:latin typeface="+mn-lt"/>
                          <a:ea typeface="+mn-ea"/>
                          <a:cs typeface="+mn-cs"/>
                        </a:rPr>
                        <a:t>Insegnante di sostegno e/o</a:t>
                      </a:r>
                    </a:p>
                    <a:p>
                      <a:r>
                        <a:rPr lang="it-IT" sz="1200" kern="1200" baseline="0" dirty="0">
                          <a:solidFill>
                            <a:schemeClr val="dk1"/>
                          </a:solidFill>
                          <a:latin typeface="+mn-lt"/>
                          <a:ea typeface="+mn-ea"/>
                          <a:cs typeface="+mn-cs"/>
                        </a:rPr>
                        <a:t>assistente per</a:t>
                      </a:r>
                    </a:p>
                    <a:p>
                      <a:r>
                        <a:rPr lang="it-IT" sz="1200" kern="1200" baseline="0" dirty="0">
                          <a:solidFill>
                            <a:schemeClr val="dk1"/>
                          </a:solidFill>
                          <a:latin typeface="+mn-lt"/>
                          <a:ea typeface="+mn-ea"/>
                          <a:cs typeface="+mn-cs"/>
                        </a:rPr>
                        <a:t>l’autonomia e la</a:t>
                      </a:r>
                    </a:p>
                    <a:p>
                      <a:r>
                        <a:rPr lang="it-IT" sz="1200" kern="1200" baseline="0" dirty="0">
                          <a:solidFill>
                            <a:schemeClr val="dk1"/>
                          </a:solidFill>
                          <a:latin typeface="+mn-lt"/>
                          <a:ea typeface="+mn-ea"/>
                          <a:cs typeface="+mn-cs"/>
                        </a:rPr>
                        <a:t>comunicazione</a:t>
                      </a:r>
                      <a:r>
                        <a:rPr lang="it-IT" sz="1800" kern="1200" baseline="0" dirty="0">
                          <a:solidFill>
                            <a:schemeClr val="dk1"/>
                          </a:solidFill>
                          <a:latin typeface="+mn-lt"/>
                          <a:ea typeface="+mn-ea"/>
                          <a:cs typeface="+mn-cs"/>
                        </a:rPr>
                        <a:t>.</a:t>
                      </a:r>
                      <a:endParaRPr lang="it-IT" dirty="0"/>
                    </a:p>
                  </a:txBody>
                  <a:tcPr/>
                </a:tc>
                <a:tc>
                  <a:txBody>
                    <a:bodyPr/>
                    <a:lstStyle/>
                    <a:p>
                      <a:r>
                        <a:rPr lang="it-IT" sz="1200" b="1" kern="1200" baseline="0" dirty="0">
                          <a:solidFill>
                            <a:schemeClr val="dk1"/>
                          </a:solidFill>
                          <a:latin typeface="+mn-lt"/>
                          <a:ea typeface="+mn-ea"/>
                          <a:cs typeface="+mn-cs"/>
                        </a:rPr>
                        <a:t>PDP</a:t>
                      </a:r>
                    </a:p>
                    <a:p>
                      <a:r>
                        <a:rPr lang="it-IT" sz="1200" b="1" kern="1200" baseline="0" dirty="0">
                          <a:solidFill>
                            <a:schemeClr val="dk1"/>
                          </a:solidFill>
                          <a:latin typeface="+mn-lt"/>
                          <a:ea typeface="+mn-ea"/>
                          <a:cs typeface="+mn-cs"/>
                        </a:rPr>
                        <a:t>(Piano Didattico</a:t>
                      </a:r>
                    </a:p>
                    <a:p>
                      <a:r>
                        <a:rPr lang="it-IT" sz="1200" b="1" kern="1200" baseline="0" dirty="0">
                          <a:solidFill>
                            <a:schemeClr val="dk1"/>
                          </a:solidFill>
                          <a:latin typeface="+mn-lt"/>
                          <a:ea typeface="+mn-ea"/>
                          <a:cs typeface="+mn-cs"/>
                        </a:rPr>
                        <a:t>Personalizzato</a:t>
                      </a:r>
                      <a:r>
                        <a:rPr lang="it-IT" sz="1200" kern="1200" baseline="0" dirty="0">
                          <a:solidFill>
                            <a:schemeClr val="dk1"/>
                          </a:solidFill>
                          <a:latin typeface="+mn-lt"/>
                          <a:ea typeface="+mn-ea"/>
                          <a:cs typeface="+mn-cs"/>
                        </a:rPr>
                        <a:t>)</a:t>
                      </a:r>
                    </a:p>
                    <a:p>
                      <a:r>
                        <a:rPr lang="it-IT" sz="1200" kern="1200" baseline="0" dirty="0">
                          <a:solidFill>
                            <a:schemeClr val="dk1"/>
                          </a:solidFill>
                          <a:latin typeface="+mn-lt"/>
                          <a:ea typeface="+mn-ea"/>
                          <a:cs typeface="+mn-cs"/>
                        </a:rPr>
                        <a:t>è obbligo per tutti gli</a:t>
                      </a:r>
                    </a:p>
                    <a:p>
                      <a:r>
                        <a:rPr lang="it-IT" sz="1200" kern="1200" baseline="0" dirty="0">
                          <a:solidFill>
                            <a:schemeClr val="dk1"/>
                          </a:solidFill>
                          <a:latin typeface="+mn-lt"/>
                          <a:ea typeface="+mn-ea"/>
                          <a:cs typeface="+mn-cs"/>
                        </a:rPr>
                        <a:t>alunni con</a:t>
                      </a:r>
                    </a:p>
                    <a:p>
                      <a:r>
                        <a:rPr lang="it-IT" sz="1200" kern="1200" baseline="0" dirty="0">
                          <a:solidFill>
                            <a:schemeClr val="dk1"/>
                          </a:solidFill>
                          <a:latin typeface="+mn-lt"/>
                          <a:ea typeface="+mn-ea"/>
                          <a:cs typeface="+mn-cs"/>
                        </a:rPr>
                        <a:t>certificazione.</a:t>
                      </a:r>
                    </a:p>
                    <a:p>
                      <a:r>
                        <a:rPr lang="it-IT" sz="1200" kern="1200" baseline="0" dirty="0">
                          <a:solidFill>
                            <a:schemeClr val="dk1"/>
                          </a:solidFill>
                          <a:latin typeface="+mn-lt"/>
                          <a:ea typeface="+mn-ea"/>
                          <a:cs typeface="+mn-cs"/>
                        </a:rPr>
                        <a:t>Basato su:</a:t>
                      </a:r>
                    </a:p>
                    <a:p>
                      <a:r>
                        <a:rPr lang="it-IT" sz="1200" kern="1200" baseline="0" dirty="0">
                          <a:solidFill>
                            <a:schemeClr val="dk1"/>
                          </a:solidFill>
                          <a:latin typeface="+mn-lt"/>
                          <a:ea typeface="+mn-ea"/>
                          <a:cs typeface="+mn-cs"/>
                        </a:rPr>
                        <a:t>- Dati generali</a:t>
                      </a:r>
                    </a:p>
                    <a:p>
                      <a:r>
                        <a:rPr lang="it-IT" sz="1200" kern="1200" baseline="0" dirty="0">
                          <a:solidFill>
                            <a:schemeClr val="dk1"/>
                          </a:solidFill>
                          <a:latin typeface="+mn-lt"/>
                          <a:ea typeface="+mn-ea"/>
                          <a:cs typeface="+mn-cs"/>
                        </a:rPr>
                        <a:t>sull’alunno;</a:t>
                      </a:r>
                    </a:p>
                    <a:p>
                      <a:r>
                        <a:rPr lang="it-IT" sz="1200" kern="1200" baseline="0" dirty="0">
                          <a:solidFill>
                            <a:schemeClr val="dk1"/>
                          </a:solidFill>
                          <a:latin typeface="+mn-lt"/>
                          <a:ea typeface="+mn-ea"/>
                          <a:cs typeface="+mn-cs"/>
                        </a:rPr>
                        <a:t>- Descrizione del</a:t>
                      </a:r>
                    </a:p>
                    <a:p>
                      <a:r>
                        <a:rPr lang="it-IT" sz="1200" kern="1200" baseline="0" dirty="0">
                          <a:solidFill>
                            <a:schemeClr val="dk1"/>
                          </a:solidFill>
                          <a:latin typeface="+mn-lt"/>
                          <a:ea typeface="+mn-ea"/>
                          <a:cs typeface="+mn-cs"/>
                        </a:rPr>
                        <a:t>funzionamento</a:t>
                      </a:r>
                    </a:p>
                    <a:p>
                      <a:r>
                        <a:rPr lang="it-IT" sz="1200" kern="1200" baseline="0" dirty="0">
                          <a:solidFill>
                            <a:schemeClr val="dk1"/>
                          </a:solidFill>
                          <a:latin typeface="+mn-lt"/>
                          <a:ea typeface="+mn-ea"/>
                          <a:cs typeface="+mn-cs"/>
                        </a:rPr>
                        <a:t>nelle abilità</a:t>
                      </a:r>
                    </a:p>
                    <a:p>
                      <a:r>
                        <a:rPr lang="it-IT" sz="1200" kern="1200" baseline="0" dirty="0">
                          <a:solidFill>
                            <a:schemeClr val="dk1"/>
                          </a:solidFill>
                          <a:latin typeface="+mn-lt"/>
                          <a:ea typeface="+mn-ea"/>
                          <a:cs typeface="+mn-cs"/>
                        </a:rPr>
                        <a:t>specifiche e</a:t>
                      </a:r>
                    </a:p>
                    <a:p>
                      <a:r>
                        <a:rPr lang="it-IT" sz="1200" kern="1200" baseline="0" dirty="0">
                          <a:solidFill>
                            <a:schemeClr val="dk1"/>
                          </a:solidFill>
                          <a:latin typeface="+mn-lt"/>
                          <a:ea typeface="+mn-ea"/>
                          <a:cs typeface="+mn-cs"/>
                        </a:rPr>
                        <a:t>disturbi associati;</a:t>
                      </a:r>
                    </a:p>
                    <a:p>
                      <a:r>
                        <a:rPr lang="it-IT" sz="1200" kern="1200" baseline="0" dirty="0">
                          <a:solidFill>
                            <a:schemeClr val="dk1"/>
                          </a:solidFill>
                          <a:latin typeface="+mn-lt"/>
                          <a:ea typeface="+mn-ea"/>
                          <a:cs typeface="+mn-cs"/>
                        </a:rPr>
                        <a:t>- Misure e</a:t>
                      </a:r>
                    </a:p>
                    <a:p>
                      <a:r>
                        <a:rPr lang="it-IT" sz="1200" kern="1200" baseline="0" dirty="0">
                          <a:solidFill>
                            <a:schemeClr val="dk1"/>
                          </a:solidFill>
                          <a:latin typeface="+mn-lt"/>
                          <a:ea typeface="+mn-ea"/>
                          <a:cs typeface="+mn-cs"/>
                        </a:rPr>
                        <a:t>strumenti</a:t>
                      </a:r>
                    </a:p>
                    <a:p>
                      <a:r>
                        <a:rPr lang="it-IT" sz="1200" kern="1200" baseline="0" dirty="0">
                          <a:solidFill>
                            <a:schemeClr val="dk1"/>
                          </a:solidFill>
                          <a:latin typeface="+mn-lt"/>
                          <a:ea typeface="+mn-ea"/>
                          <a:cs typeface="+mn-cs"/>
                        </a:rPr>
                        <a:t>compensativi e</a:t>
                      </a:r>
                    </a:p>
                    <a:p>
                      <a:r>
                        <a:rPr lang="it-IT" sz="1200" kern="1200" baseline="0" dirty="0">
                          <a:solidFill>
                            <a:schemeClr val="dk1"/>
                          </a:solidFill>
                          <a:latin typeface="+mn-lt"/>
                          <a:ea typeface="+mn-ea"/>
                          <a:cs typeface="+mn-cs"/>
                        </a:rPr>
                        <a:t>dispensativi utili;</a:t>
                      </a:r>
                    </a:p>
                    <a:p>
                      <a:r>
                        <a:rPr lang="it-IT" sz="1200" kern="1200" baseline="0" dirty="0">
                          <a:solidFill>
                            <a:schemeClr val="dk1"/>
                          </a:solidFill>
                          <a:latin typeface="+mn-lt"/>
                          <a:ea typeface="+mn-ea"/>
                          <a:cs typeface="+mn-cs"/>
                        </a:rPr>
                        <a:t>- Forme di</a:t>
                      </a:r>
                    </a:p>
                    <a:p>
                      <a:r>
                        <a:rPr lang="it-IT" sz="1200" kern="1200" baseline="0" dirty="0">
                          <a:solidFill>
                            <a:schemeClr val="dk1"/>
                          </a:solidFill>
                          <a:latin typeface="+mn-lt"/>
                          <a:ea typeface="+mn-ea"/>
                          <a:cs typeface="+mn-cs"/>
                        </a:rPr>
                        <a:t>valutazione</a:t>
                      </a:r>
                    </a:p>
                    <a:p>
                      <a:r>
                        <a:rPr lang="it-IT" sz="1200" kern="1200" baseline="0" dirty="0">
                          <a:solidFill>
                            <a:schemeClr val="dk1"/>
                          </a:solidFill>
                          <a:latin typeface="+mn-lt"/>
                          <a:ea typeface="+mn-ea"/>
                          <a:cs typeface="+mn-cs"/>
                        </a:rPr>
                        <a:t>personalizzata</a:t>
                      </a:r>
                      <a:endParaRPr lang="it-IT" sz="1200" dirty="0"/>
                    </a:p>
                  </a:txBody>
                  <a:tcPr/>
                </a:tc>
                <a:tc>
                  <a:txBody>
                    <a:bodyPr/>
                    <a:lstStyle/>
                    <a:p>
                      <a:r>
                        <a:rPr lang="it-IT" sz="1200" b="1" kern="1200" baseline="0" dirty="0">
                          <a:solidFill>
                            <a:schemeClr val="dk1"/>
                          </a:solidFill>
                          <a:latin typeface="+mn-lt"/>
                          <a:ea typeface="+mn-ea"/>
                          <a:cs typeface="+mn-cs"/>
                        </a:rPr>
                        <a:t>PDP per i BES</a:t>
                      </a:r>
                    </a:p>
                    <a:p>
                      <a:r>
                        <a:rPr lang="it-IT" sz="1200" kern="1200" baseline="0" dirty="0">
                          <a:solidFill>
                            <a:schemeClr val="dk1"/>
                          </a:solidFill>
                          <a:latin typeface="+mn-lt"/>
                          <a:ea typeface="+mn-ea"/>
                          <a:cs typeface="+mn-cs"/>
                        </a:rPr>
                        <a:t>Non è un obbligo, ma</a:t>
                      </a:r>
                    </a:p>
                    <a:p>
                      <a:r>
                        <a:rPr lang="it-IT" sz="1200" kern="1200" baseline="0" dirty="0">
                          <a:solidFill>
                            <a:schemeClr val="dk1"/>
                          </a:solidFill>
                          <a:latin typeface="+mn-lt"/>
                          <a:ea typeface="+mn-ea"/>
                          <a:cs typeface="+mn-cs"/>
                        </a:rPr>
                        <a:t>una scelta autonoma a</a:t>
                      </a:r>
                    </a:p>
                    <a:p>
                      <a:r>
                        <a:rPr lang="it-IT" sz="1200" kern="1200" baseline="0" dirty="0">
                          <a:solidFill>
                            <a:schemeClr val="dk1"/>
                          </a:solidFill>
                          <a:latin typeface="+mn-lt"/>
                          <a:ea typeface="+mn-ea"/>
                          <a:cs typeface="+mn-cs"/>
                        </a:rPr>
                        <a:t>cura del Consiglio di</a:t>
                      </a:r>
                    </a:p>
                    <a:p>
                      <a:r>
                        <a:rPr lang="it-IT" sz="1200" kern="1200" baseline="0" dirty="0">
                          <a:solidFill>
                            <a:schemeClr val="dk1"/>
                          </a:solidFill>
                          <a:latin typeface="+mn-lt"/>
                          <a:ea typeface="+mn-ea"/>
                          <a:cs typeface="+mn-cs"/>
                        </a:rPr>
                        <a:t>classe per la migliore</a:t>
                      </a:r>
                    </a:p>
                    <a:p>
                      <a:r>
                        <a:rPr lang="it-IT" sz="1200" kern="1200" baseline="0" dirty="0">
                          <a:solidFill>
                            <a:schemeClr val="dk1"/>
                          </a:solidFill>
                          <a:latin typeface="+mn-lt"/>
                          <a:ea typeface="+mn-ea"/>
                          <a:cs typeface="+mn-cs"/>
                        </a:rPr>
                        <a:t>gestione dei processi</a:t>
                      </a:r>
                    </a:p>
                    <a:p>
                      <a:r>
                        <a:rPr lang="it-IT" sz="1200" kern="1200" baseline="0" dirty="0">
                          <a:solidFill>
                            <a:schemeClr val="dk1"/>
                          </a:solidFill>
                          <a:latin typeface="+mn-lt"/>
                          <a:ea typeface="+mn-ea"/>
                          <a:cs typeface="+mn-cs"/>
                        </a:rPr>
                        <a:t>inclusivi.</a:t>
                      </a:r>
                    </a:p>
                    <a:p>
                      <a:r>
                        <a:rPr lang="it-IT" sz="1200" kern="1200" baseline="0" dirty="0">
                          <a:solidFill>
                            <a:schemeClr val="dk1"/>
                          </a:solidFill>
                          <a:latin typeface="+mn-lt"/>
                          <a:ea typeface="+mn-ea"/>
                          <a:cs typeface="+mn-cs"/>
                        </a:rPr>
                        <a:t>- Definisce le misure</a:t>
                      </a:r>
                    </a:p>
                    <a:p>
                      <a:r>
                        <a:rPr lang="it-IT" sz="1200" kern="1200" baseline="0" dirty="0">
                          <a:solidFill>
                            <a:schemeClr val="dk1"/>
                          </a:solidFill>
                          <a:latin typeface="+mn-lt"/>
                          <a:ea typeface="+mn-ea"/>
                          <a:cs typeface="+mn-cs"/>
                        </a:rPr>
                        <a:t>didattiche da</a:t>
                      </a:r>
                    </a:p>
                    <a:p>
                      <a:r>
                        <a:rPr lang="it-IT" sz="1200" kern="1200" baseline="0" dirty="0">
                          <a:solidFill>
                            <a:schemeClr val="dk1"/>
                          </a:solidFill>
                          <a:latin typeface="+mn-lt"/>
                          <a:ea typeface="+mn-ea"/>
                          <a:cs typeface="+mn-cs"/>
                        </a:rPr>
                        <a:t>adottare</a:t>
                      </a:r>
                    </a:p>
                    <a:p>
                      <a:r>
                        <a:rPr lang="it-IT" sz="1200" kern="1200" baseline="0" dirty="0">
                          <a:solidFill>
                            <a:schemeClr val="dk1"/>
                          </a:solidFill>
                          <a:latin typeface="+mn-lt"/>
                          <a:ea typeface="+mn-ea"/>
                          <a:cs typeface="+mn-cs"/>
                        </a:rPr>
                        <a:t>collegialmente per</a:t>
                      </a:r>
                    </a:p>
                    <a:p>
                      <a:r>
                        <a:rPr lang="it-IT" sz="1200" kern="1200" baseline="0" dirty="0">
                          <a:solidFill>
                            <a:schemeClr val="dk1"/>
                          </a:solidFill>
                          <a:latin typeface="+mn-lt"/>
                          <a:ea typeface="+mn-ea"/>
                          <a:cs typeface="+mn-cs"/>
                        </a:rPr>
                        <a:t>soddisfare i bisogni,</a:t>
                      </a:r>
                    </a:p>
                    <a:p>
                      <a:r>
                        <a:rPr lang="it-IT" sz="1200" kern="1200" baseline="0" dirty="0">
                          <a:solidFill>
                            <a:schemeClr val="dk1"/>
                          </a:solidFill>
                          <a:latin typeface="+mn-lt"/>
                          <a:ea typeface="+mn-ea"/>
                          <a:cs typeface="+mn-cs"/>
                        </a:rPr>
                        <a:t>monitorare e</a:t>
                      </a:r>
                    </a:p>
                    <a:p>
                      <a:r>
                        <a:rPr lang="it-IT" sz="1200" kern="1200" baseline="0" dirty="0">
                          <a:solidFill>
                            <a:schemeClr val="dk1"/>
                          </a:solidFill>
                          <a:latin typeface="+mn-lt"/>
                          <a:ea typeface="+mn-ea"/>
                          <a:cs typeface="+mn-cs"/>
                        </a:rPr>
                        <a:t>valutare gli</a:t>
                      </a:r>
                    </a:p>
                    <a:p>
                      <a:r>
                        <a:rPr lang="it-IT" sz="1200" kern="1200" baseline="0" dirty="0">
                          <a:solidFill>
                            <a:schemeClr val="dk1"/>
                          </a:solidFill>
                          <a:latin typeface="+mn-lt"/>
                          <a:ea typeface="+mn-ea"/>
                          <a:cs typeface="+mn-cs"/>
                        </a:rPr>
                        <a:t>apprendimenti.</a:t>
                      </a:r>
                    </a:p>
                    <a:p>
                      <a:r>
                        <a:rPr lang="it-IT" sz="1200" kern="1200" baseline="0" dirty="0">
                          <a:solidFill>
                            <a:schemeClr val="dk1"/>
                          </a:solidFill>
                          <a:latin typeface="+mn-lt"/>
                          <a:ea typeface="+mn-ea"/>
                          <a:cs typeface="+mn-cs"/>
                        </a:rPr>
                        <a:t>- È indicato</a:t>
                      </a:r>
                    </a:p>
                    <a:p>
                      <a:r>
                        <a:rPr lang="it-IT" sz="1200" kern="1200" baseline="0" dirty="0">
                          <a:solidFill>
                            <a:schemeClr val="dk1"/>
                          </a:solidFill>
                          <a:latin typeface="+mn-lt"/>
                          <a:ea typeface="+mn-ea"/>
                          <a:cs typeface="+mn-cs"/>
                        </a:rPr>
                        <a:t>soprattutto se è</a:t>
                      </a:r>
                    </a:p>
                    <a:p>
                      <a:r>
                        <a:rPr lang="it-IT" sz="1200" kern="1200" baseline="0" dirty="0">
                          <a:solidFill>
                            <a:schemeClr val="dk1"/>
                          </a:solidFill>
                          <a:latin typeface="+mn-lt"/>
                          <a:ea typeface="+mn-ea"/>
                          <a:cs typeface="+mn-cs"/>
                        </a:rPr>
                        <a:t>prevista l’adozione</a:t>
                      </a:r>
                    </a:p>
                    <a:p>
                      <a:r>
                        <a:rPr lang="it-IT" sz="1200" kern="1200" baseline="0" dirty="0">
                          <a:solidFill>
                            <a:schemeClr val="dk1"/>
                          </a:solidFill>
                          <a:latin typeface="+mn-lt"/>
                          <a:ea typeface="+mn-ea"/>
                          <a:cs typeface="+mn-cs"/>
                        </a:rPr>
                        <a:t>di strumenti e</a:t>
                      </a:r>
                    </a:p>
                    <a:p>
                      <a:r>
                        <a:rPr lang="it-IT" sz="1200" kern="1200" baseline="0" dirty="0">
                          <a:solidFill>
                            <a:schemeClr val="dk1"/>
                          </a:solidFill>
                          <a:latin typeface="+mn-lt"/>
                          <a:ea typeface="+mn-ea"/>
                          <a:cs typeface="+mn-cs"/>
                        </a:rPr>
                        <a:t>misure</a:t>
                      </a:r>
                    </a:p>
                    <a:p>
                      <a:r>
                        <a:rPr lang="it-IT" sz="1200" kern="1200" baseline="0" dirty="0">
                          <a:solidFill>
                            <a:schemeClr val="dk1"/>
                          </a:solidFill>
                          <a:latin typeface="+mn-lt"/>
                          <a:ea typeface="+mn-ea"/>
                          <a:cs typeface="+mn-cs"/>
                        </a:rPr>
                        <a:t>compensative e</a:t>
                      </a:r>
                    </a:p>
                    <a:p>
                      <a:r>
                        <a:rPr lang="it-IT" sz="1200" kern="1200" baseline="0" dirty="0" err="1">
                          <a:solidFill>
                            <a:schemeClr val="dk1"/>
                          </a:solidFill>
                          <a:latin typeface="+mn-lt"/>
                          <a:ea typeface="+mn-ea"/>
                          <a:cs typeface="+mn-cs"/>
                        </a:rPr>
                        <a:t>dispensative</a:t>
                      </a:r>
                      <a:endParaRPr lang="it-IT" sz="1200" dirty="0"/>
                    </a:p>
                  </a:txBody>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70336252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Segnaposto contenuto 5"/>
          <p:cNvGraphicFramePr>
            <a:graphicFrameLocks noGrp="1"/>
          </p:cNvGraphicFramePr>
          <p:nvPr>
            <p:ph idx="1"/>
          </p:nvPr>
        </p:nvGraphicFramePr>
        <p:xfrm>
          <a:off x="457200" y="1600200"/>
          <a:ext cx="8229600" cy="2377440"/>
        </p:xfrm>
        <a:graphic>
          <a:graphicData uri="http://schemas.openxmlformats.org/drawingml/2006/table">
            <a:tbl>
              <a:tblPr firstRow="1" bandRow="1">
                <a:tableStyleId>{5C22544A-7EE6-4342-B048-85BDC9FD1C3A}</a:tableStyleId>
              </a:tblPr>
              <a:tblGrid>
                <a:gridCol w="2057400">
                  <a:extLst>
                    <a:ext uri="{9D8B030D-6E8A-4147-A177-3AD203B41FA5}">
                      <a16:colId xmlns:a16="http://schemas.microsoft.com/office/drawing/2014/main" val="20000"/>
                    </a:ext>
                  </a:extLst>
                </a:gridCol>
                <a:gridCol w="2057400">
                  <a:extLst>
                    <a:ext uri="{9D8B030D-6E8A-4147-A177-3AD203B41FA5}">
                      <a16:colId xmlns:a16="http://schemas.microsoft.com/office/drawing/2014/main" val="20001"/>
                    </a:ext>
                  </a:extLst>
                </a:gridCol>
                <a:gridCol w="2057400">
                  <a:extLst>
                    <a:ext uri="{9D8B030D-6E8A-4147-A177-3AD203B41FA5}">
                      <a16:colId xmlns:a16="http://schemas.microsoft.com/office/drawing/2014/main" val="20002"/>
                    </a:ext>
                  </a:extLst>
                </a:gridCol>
                <a:gridCol w="2057400">
                  <a:extLst>
                    <a:ext uri="{9D8B030D-6E8A-4147-A177-3AD203B41FA5}">
                      <a16:colId xmlns:a16="http://schemas.microsoft.com/office/drawing/2014/main" val="20003"/>
                    </a:ext>
                  </a:extLst>
                </a:gridCol>
              </a:tblGrid>
              <a:tr h="370840">
                <a:tc>
                  <a:txBody>
                    <a:bodyPr/>
                    <a:lstStyle/>
                    <a:p>
                      <a:endParaRPr lang="it-IT" dirty="0"/>
                    </a:p>
                  </a:txBody>
                  <a:tcPr/>
                </a:tc>
                <a:tc>
                  <a:txBody>
                    <a:bodyPr/>
                    <a:lstStyle/>
                    <a:p>
                      <a:pPr algn="ctr"/>
                      <a:r>
                        <a:rPr lang="it-IT" dirty="0"/>
                        <a:t>Alunni con disabilità </a:t>
                      </a:r>
                    </a:p>
                    <a:p>
                      <a:pPr algn="ctr"/>
                      <a:r>
                        <a:rPr lang="it-IT" dirty="0"/>
                        <a:t>(</a:t>
                      </a:r>
                      <a:r>
                        <a:rPr lang="it-IT" baseline="0" dirty="0"/>
                        <a:t> L.104/92)</a:t>
                      </a:r>
                      <a:endParaRPr lang="it-IT" dirty="0"/>
                    </a:p>
                  </a:txBody>
                  <a:tcPr/>
                </a:tc>
                <a:tc>
                  <a:txBody>
                    <a:bodyPr/>
                    <a:lstStyle/>
                    <a:p>
                      <a:pPr algn="ctr"/>
                      <a:r>
                        <a:rPr lang="it-IT" dirty="0"/>
                        <a:t>Alunni con DSA</a:t>
                      </a:r>
                    </a:p>
                    <a:p>
                      <a:pPr algn="ctr"/>
                      <a:r>
                        <a:rPr lang="it-IT" dirty="0"/>
                        <a:t>( L.170/2010)</a:t>
                      </a:r>
                    </a:p>
                  </a:txBody>
                  <a:tcPr/>
                </a:tc>
                <a:tc>
                  <a:txBody>
                    <a:bodyPr/>
                    <a:lstStyle/>
                    <a:p>
                      <a:pPr algn="ctr"/>
                      <a:r>
                        <a:rPr lang="it-IT" dirty="0"/>
                        <a:t>Alunni con altri BES</a:t>
                      </a:r>
                    </a:p>
                    <a:p>
                      <a:pPr algn="ctr"/>
                      <a:r>
                        <a:rPr lang="it-IT" dirty="0"/>
                        <a:t>( DM 12/2012</a:t>
                      </a:r>
                    </a:p>
                  </a:txBody>
                  <a:tcPr/>
                </a:tc>
                <a:extLst>
                  <a:ext uri="{0D108BD9-81ED-4DB2-BD59-A6C34878D82A}">
                    <a16:rowId xmlns:a16="http://schemas.microsoft.com/office/drawing/2014/main" val="10000"/>
                  </a:ext>
                </a:extLst>
              </a:tr>
              <a:tr h="370840">
                <a:tc>
                  <a:txBody>
                    <a:bodyPr/>
                    <a:lstStyle/>
                    <a:p>
                      <a:r>
                        <a:rPr lang="it-IT" dirty="0"/>
                        <a:t>Valutazione,</a:t>
                      </a:r>
                    </a:p>
                    <a:p>
                      <a:r>
                        <a:rPr lang="it-IT" dirty="0"/>
                        <a:t>certificazione</a:t>
                      </a:r>
                      <a:r>
                        <a:rPr lang="it-IT" baseline="0" dirty="0"/>
                        <a:t> e diagnosi </a:t>
                      </a:r>
                      <a:endParaRPr lang="it-IT" dirty="0"/>
                    </a:p>
                  </a:txBody>
                  <a:tcPr/>
                </a:tc>
                <a:tc>
                  <a:txBody>
                    <a:bodyPr/>
                    <a:lstStyle/>
                    <a:p>
                      <a:r>
                        <a:rPr lang="it-IT" dirty="0"/>
                        <a:t>Certificazione ai sensi L.104/92 art.3,commi 1 o</a:t>
                      </a:r>
                      <a:r>
                        <a:rPr lang="it-IT" baseline="0" dirty="0"/>
                        <a:t> 3 . DPCM 185/2006 </a:t>
                      </a:r>
                      <a:endParaRPr lang="it-IT" dirty="0"/>
                    </a:p>
                  </a:txBody>
                  <a:tcPr/>
                </a:tc>
                <a:tc>
                  <a:txBody>
                    <a:bodyPr/>
                    <a:lstStyle/>
                    <a:p>
                      <a:r>
                        <a:rPr lang="it-IT" dirty="0"/>
                        <a:t>Certificazione </a:t>
                      </a:r>
                      <a:r>
                        <a:rPr lang="it-IT" dirty="0" err="1"/>
                        <a:t>diagnosica</a:t>
                      </a:r>
                      <a:r>
                        <a:rPr lang="it-IT" dirty="0"/>
                        <a:t> ex L.170/2010 e Linee guida di attuazione (2011)</a:t>
                      </a:r>
                    </a:p>
                  </a:txBody>
                  <a:tcPr/>
                </a:tc>
                <a:tc>
                  <a:txBody>
                    <a:bodyPr/>
                    <a:lstStyle/>
                    <a:p>
                      <a:r>
                        <a:rPr lang="it-IT" dirty="0"/>
                        <a:t>Valutazione e delibera del Consiglio di classe ex DM 27/12/2012 e </a:t>
                      </a:r>
                      <a:r>
                        <a:rPr lang="it-IT" dirty="0" err="1"/>
                        <a:t>CM</a:t>
                      </a:r>
                      <a:r>
                        <a:rPr lang="it-IT" dirty="0"/>
                        <a:t> 8/2013</a:t>
                      </a:r>
                    </a:p>
                  </a:txBody>
                  <a:tcPr/>
                </a:tc>
                <a:extLst>
                  <a:ext uri="{0D108BD9-81ED-4DB2-BD59-A6C34878D82A}">
                    <a16:rowId xmlns:a16="http://schemas.microsoft.com/office/drawing/2014/main" val="10001"/>
                  </a:ext>
                </a:extLst>
              </a:tr>
            </a:tbl>
          </a:graphicData>
        </a:graphic>
      </p:graphicFrame>
      <p:sp>
        <p:nvSpPr>
          <p:cNvPr id="2" name="Segnaposto piè di pagina 1"/>
          <p:cNvSpPr>
            <a:spLocks noGrp="1"/>
          </p:cNvSpPr>
          <p:nvPr>
            <p:ph type="ftr" sz="quarter" idx="11"/>
          </p:nvPr>
        </p:nvSpPr>
        <p:spPr>
          <a:xfrm>
            <a:off x="539552" y="6356350"/>
            <a:ext cx="8208912" cy="365125"/>
          </a:xfrm>
        </p:spPr>
        <p:txBody>
          <a:bodyPr/>
          <a:lstStyle/>
          <a:p>
            <a:r>
              <a:rPr lang="it-IT" dirty="0"/>
              <a:t>Commissione Qualità : Figure Strumentali - Gruppo dell‘Inclusione</a:t>
            </a:r>
          </a:p>
          <a:p>
            <a:endParaRPr lang="it-IT" dirty="0">
              <a:solidFill>
                <a:prstClr val="black">
                  <a:tint val="75000"/>
                </a:prstClr>
              </a:solidFill>
            </a:endParaRPr>
          </a:p>
        </p:txBody>
      </p:sp>
    </p:spTree>
    <p:extLst>
      <p:ext uri="{BB962C8B-B14F-4D97-AF65-F5344CB8AC3E}">
        <p14:creationId xmlns:p14="http://schemas.microsoft.com/office/powerpoint/2010/main" val="243600170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Titolo 1"/>
          <p:cNvSpPr>
            <a:spLocks noGrp="1"/>
          </p:cNvSpPr>
          <p:nvPr>
            <p:ph type="title"/>
          </p:nvPr>
        </p:nvSpPr>
        <p:spPr/>
        <p:txBody>
          <a:bodyPr/>
          <a:lstStyle/>
          <a:p>
            <a:r>
              <a:rPr lang="it-IT" sz="2000" b="1" smtClean="0"/>
              <a:t>L’AZIONE DIDATTICO/EDUCATIVA E GLI INTERVENTI IN ATTO</a:t>
            </a:r>
            <a:br>
              <a:rPr lang="it-IT" sz="2000" b="1" smtClean="0"/>
            </a:br>
            <a:r>
              <a:rPr lang="it-IT" sz="2000" b="1" smtClean="0"/>
              <a:t>  A LIVELLO DI CLASSE</a:t>
            </a:r>
            <a:endParaRPr lang="it-IT" sz="2000" smtClean="0"/>
          </a:p>
        </p:txBody>
      </p:sp>
      <p:graphicFrame>
        <p:nvGraphicFramePr>
          <p:cNvPr id="4" name="Segnaposto contenuto 3"/>
          <p:cNvGraphicFramePr>
            <a:graphicFrameLocks noGrp="1"/>
          </p:cNvGraphicFramePr>
          <p:nvPr>
            <p:ph idx="1"/>
            <p:extLst>
              <p:ext uri="{D42A27DB-BD31-4B8C-83A1-F6EECF244321}">
                <p14:modId xmlns:p14="http://schemas.microsoft.com/office/powerpoint/2010/main" val="2292879390"/>
              </p:ext>
            </p:extLst>
          </p:nvPr>
        </p:nvGraphicFramePr>
        <p:xfrm>
          <a:off x="457200" y="1600200"/>
          <a:ext cx="8229600" cy="3992880"/>
        </p:xfrm>
        <a:graphic>
          <a:graphicData uri="http://schemas.openxmlformats.org/drawingml/2006/table">
            <a:tbl>
              <a:tblPr firstRow="1" bandRow="1">
                <a:tableStyleId>{5C22544A-7EE6-4342-B048-85BDC9FD1C3A}</a:tableStyleId>
              </a:tblPr>
              <a:tblGrid>
                <a:gridCol w="2057400">
                  <a:extLst>
                    <a:ext uri="{9D8B030D-6E8A-4147-A177-3AD203B41FA5}">
                      <a16:colId xmlns:a16="http://schemas.microsoft.com/office/drawing/2014/main" val="20000"/>
                    </a:ext>
                  </a:extLst>
                </a:gridCol>
                <a:gridCol w="2057400">
                  <a:extLst>
                    <a:ext uri="{9D8B030D-6E8A-4147-A177-3AD203B41FA5}">
                      <a16:colId xmlns:a16="http://schemas.microsoft.com/office/drawing/2014/main" val="20001"/>
                    </a:ext>
                  </a:extLst>
                </a:gridCol>
                <a:gridCol w="2057400">
                  <a:extLst>
                    <a:ext uri="{9D8B030D-6E8A-4147-A177-3AD203B41FA5}">
                      <a16:colId xmlns:a16="http://schemas.microsoft.com/office/drawing/2014/main" val="20002"/>
                    </a:ext>
                  </a:extLst>
                </a:gridCol>
                <a:gridCol w="2057400">
                  <a:extLst>
                    <a:ext uri="{9D8B030D-6E8A-4147-A177-3AD203B41FA5}">
                      <a16:colId xmlns:a16="http://schemas.microsoft.com/office/drawing/2014/main" val="20003"/>
                    </a:ext>
                  </a:extLst>
                </a:gridCol>
              </a:tblGrid>
              <a:tr h="370840">
                <a:tc>
                  <a:txBody>
                    <a:bodyPr/>
                    <a:lstStyle/>
                    <a:p>
                      <a:pPr algn="ctr"/>
                      <a:r>
                        <a:rPr lang="it-IT" sz="1000" dirty="0" smtClean="0"/>
                        <a:t>DIVERSAMENTE ABILI</a:t>
                      </a:r>
                      <a:endParaRPr lang="it-IT" sz="1000" dirty="0"/>
                    </a:p>
                  </a:txBody>
                  <a:tcPr/>
                </a:tc>
                <a:tc>
                  <a:txBody>
                    <a:bodyPr/>
                    <a:lstStyle/>
                    <a:p>
                      <a:pPr algn="ctr"/>
                      <a:r>
                        <a:rPr lang="it-IT" sz="1000" dirty="0" smtClean="0"/>
                        <a:t>DSA</a:t>
                      </a:r>
                      <a:endParaRPr lang="it-IT" sz="1000" dirty="0"/>
                    </a:p>
                  </a:txBody>
                  <a:tcPr/>
                </a:tc>
                <a:tc>
                  <a:txBody>
                    <a:bodyPr/>
                    <a:lstStyle/>
                    <a:p>
                      <a:pPr algn="ctr"/>
                      <a:r>
                        <a:rPr lang="it-IT" sz="1000" dirty="0" smtClean="0"/>
                        <a:t>SVANTAGGIO SOCIO ECONOMICO LINGUISTICO CULTURALE</a:t>
                      </a:r>
                      <a:endParaRPr lang="it-IT" sz="1000" dirty="0"/>
                    </a:p>
                  </a:txBody>
                  <a:tcPr/>
                </a:tc>
                <a:tc>
                  <a:txBody>
                    <a:bodyPr/>
                    <a:lstStyle/>
                    <a:p>
                      <a:pPr algn="ctr"/>
                      <a:r>
                        <a:rPr lang="it-IT" sz="1000" dirty="0" smtClean="0"/>
                        <a:t>BES</a:t>
                      </a:r>
                      <a:endParaRPr lang="it-IT" sz="1000" dirty="0"/>
                    </a:p>
                  </a:txBody>
                  <a:tcPr/>
                </a:tc>
                <a:extLst>
                  <a:ext uri="{0D108BD9-81ED-4DB2-BD59-A6C34878D82A}">
                    <a16:rowId xmlns:a16="http://schemas.microsoft.com/office/drawing/2014/main" val="10000"/>
                  </a:ext>
                </a:extLst>
              </a:tr>
              <a:tr h="370840">
                <a:tc>
                  <a:txBody>
                    <a:bodyPr/>
                    <a:lstStyle/>
                    <a:p>
                      <a:r>
                        <a:rPr lang="it-IT" sz="1000" kern="1200" baseline="0" dirty="0" smtClean="0">
                          <a:solidFill>
                            <a:schemeClr val="dk1"/>
                          </a:solidFill>
                          <a:latin typeface="+mn-lt"/>
                          <a:ea typeface="+mn-ea"/>
                          <a:cs typeface="+mn-cs"/>
                        </a:rPr>
                        <a:t>In base alla legge 5 Febbraio 1992 n°104, l’insegnante di sostegno specializzato , insieme ai docenti della classe o di sezione, identifica i bisogni educativi speciali dell’alunno e , attraverso i gruppi operativi, in accordo con le UMV di riferimento e con la famiglia , propone e costruisce: </a:t>
                      </a:r>
                    </a:p>
                    <a:p>
                      <a:r>
                        <a:rPr lang="it-IT" sz="1000" kern="1200" baseline="0" dirty="0" smtClean="0">
                          <a:solidFill>
                            <a:schemeClr val="dk1"/>
                          </a:solidFill>
                          <a:latin typeface="+mn-lt"/>
                          <a:ea typeface="+mn-ea"/>
                          <a:cs typeface="+mn-cs"/>
                        </a:rPr>
                        <a:t>- il profilo dinamico funzionale </a:t>
                      </a:r>
                    </a:p>
                    <a:p>
                      <a:r>
                        <a:rPr lang="it-IT" sz="1000" kern="1200" baseline="0" dirty="0" smtClean="0">
                          <a:solidFill>
                            <a:schemeClr val="dk1"/>
                          </a:solidFill>
                          <a:latin typeface="+mn-lt"/>
                          <a:ea typeface="+mn-ea"/>
                          <a:cs typeface="+mn-cs"/>
                        </a:rPr>
                        <a:t>- il piano educativo individualizzato dell’alunno. </a:t>
                      </a:r>
                    </a:p>
                    <a:p>
                      <a:r>
                        <a:rPr lang="it-IT" sz="1000" kern="1200" baseline="0" dirty="0" smtClean="0">
                          <a:solidFill>
                            <a:schemeClr val="dk1"/>
                          </a:solidFill>
                          <a:latin typeface="+mn-lt"/>
                          <a:ea typeface="+mn-ea"/>
                          <a:cs typeface="+mn-cs"/>
                        </a:rPr>
                        <a:t>La Valutazione degli alunni disabili è coerente con gli interventi pedagogico – didattici stabiliti nel </a:t>
                      </a:r>
                      <a:r>
                        <a:rPr lang="it-IT" sz="1000" kern="1200" baseline="0" dirty="0" err="1" smtClean="0">
                          <a:solidFill>
                            <a:schemeClr val="dk1"/>
                          </a:solidFill>
                          <a:latin typeface="+mn-lt"/>
                          <a:ea typeface="+mn-ea"/>
                          <a:cs typeface="+mn-cs"/>
                        </a:rPr>
                        <a:t>P.E.I.</a:t>
                      </a:r>
                      <a:r>
                        <a:rPr lang="it-IT" sz="1000" kern="1200" baseline="0" dirty="0" smtClean="0">
                          <a:solidFill>
                            <a:schemeClr val="dk1"/>
                          </a:solidFill>
                          <a:latin typeface="+mn-lt"/>
                          <a:ea typeface="+mn-ea"/>
                          <a:cs typeface="+mn-cs"/>
                        </a:rPr>
                        <a:t> </a:t>
                      </a:r>
                    </a:p>
                    <a:p>
                      <a:r>
                        <a:rPr lang="it-IT" sz="1000" kern="1200" baseline="0" dirty="0" smtClean="0">
                          <a:solidFill>
                            <a:schemeClr val="dk1"/>
                          </a:solidFill>
                          <a:latin typeface="+mn-lt"/>
                          <a:ea typeface="+mn-ea"/>
                          <a:cs typeface="+mn-cs"/>
                        </a:rPr>
                        <a:t>Inoltre la collaborazione con enti locali, istituzionali e non, favorisce ulteriormente il processo di integrazione \ inclusione e maturazione dell’alunno in previsione del progetto di vita. 	</a:t>
                      </a:r>
                    </a:p>
                    <a:p>
                      <a:endParaRPr lang="it-IT" sz="10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t-IT" sz="1000" kern="1200" baseline="0" dirty="0" smtClean="0">
                          <a:solidFill>
                            <a:schemeClr val="dk1"/>
                          </a:solidFill>
                          <a:latin typeface="+mn-lt"/>
                          <a:ea typeface="+mn-ea"/>
                          <a:cs typeface="+mn-cs"/>
                        </a:rPr>
                        <a:t>In base alla Legge 8 Ottobre 2010 n°170 e al Decreto N. 5669 del 12.7.2011, recanti Nuove norme in materia di disturbi specifici di apprendimento in ambito scolastico , la scuola attiva le procedure necessarie per l’individuazione di eventuali rischi DSA , i docenti redigono il Piano Didattico Personalizzato e procedono alla Valutazione in modo coerente con gli interventi pedagogico - didattici 	</a:t>
                      </a:r>
                    </a:p>
                    <a:p>
                      <a:endParaRPr lang="it-IT" sz="10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t-IT" sz="1000" kern="1200" baseline="0" dirty="0" smtClean="0">
                          <a:solidFill>
                            <a:schemeClr val="dk1"/>
                          </a:solidFill>
                          <a:latin typeface="+mn-lt"/>
                          <a:ea typeface="+mn-ea"/>
                          <a:cs typeface="+mn-cs"/>
                        </a:rPr>
                        <a:t>In base alla Direttiva Ministeriale del 27/12/2012 e la successiva Circolare Ministeriale del 06/03/2013, per questa tipologia di alunni e per coloro che sperimentano difficoltà derivanti dalla non conoscenza della lingua italiana (es. alunni di origine straniera di recente immigrazione), sono attivati percorsi didattico/educativi individualizzati e personalizzati, mediante la stesura di un Piano Didattico Personalizzato 	</a:t>
                      </a:r>
                    </a:p>
                    <a:p>
                      <a:endParaRPr lang="it-IT" sz="1000" dirty="0"/>
                    </a:p>
                  </a:txBody>
                  <a:tcPr/>
                </a:tc>
                <a:tc>
                  <a:txBody>
                    <a:bodyPr/>
                    <a:lstStyle/>
                    <a:p>
                      <a:r>
                        <a:rPr lang="it-IT" sz="1000" kern="1200" baseline="0" dirty="0" smtClean="0">
                          <a:solidFill>
                            <a:schemeClr val="dk1"/>
                          </a:solidFill>
                          <a:latin typeface="+mn-lt"/>
                          <a:ea typeface="+mn-ea"/>
                          <a:cs typeface="+mn-cs"/>
                        </a:rPr>
                        <a:t>In riferimento  agli alunni con svantaggio socio-economico-linguistico-culturale, privi di qualsiasi certificazione attestante l’eventuale disturbo e/o disagio, viene predisposto un Piano Didattico Personalizzato, in attesa del rilascio di dette certificazioni, così come recitano le suindicate circolari. </a:t>
                      </a:r>
                    </a:p>
                    <a:p>
                      <a:r>
                        <a:rPr lang="it-IT" sz="1000" kern="1200" baseline="0" dirty="0" smtClean="0">
                          <a:solidFill>
                            <a:schemeClr val="dk1"/>
                          </a:solidFill>
                          <a:latin typeface="+mn-lt"/>
                          <a:ea typeface="+mn-ea"/>
                          <a:cs typeface="+mn-cs"/>
                        </a:rPr>
                        <a:t>Esso viene deliberato e adottato da tutto il team docenti, sulla base di considerazioni pedagogiche e didattiche, opportunamente verbalizzate. </a:t>
                      </a:r>
                    </a:p>
                    <a:p>
                      <a:r>
                        <a:rPr lang="it-IT" sz="1000" kern="1200" baseline="0" dirty="0" smtClean="0">
                          <a:solidFill>
                            <a:schemeClr val="dk1"/>
                          </a:solidFill>
                          <a:latin typeface="+mn-lt"/>
                          <a:ea typeface="+mn-ea"/>
                          <a:cs typeface="+mn-cs"/>
                        </a:rPr>
                        <a:t>Lo stesso deve riportare la firma del Dirigente Scolastico (o suo delegato), dei docenti e della famiglia, al fine di evitare contenzioso. </a:t>
                      </a:r>
                      <a:endParaRPr lang="it-IT" sz="1000" dirty="0"/>
                    </a:p>
                  </a:txBody>
                  <a:tcPr/>
                </a:tc>
                <a:extLst>
                  <a:ext uri="{0D108BD9-81ED-4DB2-BD59-A6C34878D82A}">
                    <a16:rowId xmlns:a16="http://schemas.microsoft.com/office/drawing/2014/main" val="10001"/>
                  </a:ext>
                </a:extLst>
              </a:tr>
            </a:tbl>
          </a:graphicData>
        </a:graphic>
      </p:graphicFrame>
      <p:sp>
        <p:nvSpPr>
          <p:cNvPr id="2" name="Segnaposto piè di pagina 1"/>
          <p:cNvSpPr>
            <a:spLocks noGrp="1"/>
          </p:cNvSpPr>
          <p:nvPr>
            <p:ph type="ftr" sz="quarter" idx="11"/>
          </p:nvPr>
        </p:nvSpPr>
        <p:spPr>
          <a:xfrm>
            <a:off x="457200" y="6356350"/>
            <a:ext cx="7859216" cy="365125"/>
          </a:xfrm>
        </p:spPr>
        <p:txBody>
          <a:bodyPr/>
          <a:lstStyle/>
          <a:p>
            <a:pPr>
              <a:defRPr/>
            </a:pPr>
            <a:r>
              <a:rPr lang="it-IT" dirty="0"/>
              <a:t>Commissione Qualità : Figure Strumentali - Gruppo dell‘Inclusione</a:t>
            </a:r>
          </a:p>
          <a:p>
            <a:pPr>
              <a:defRPr/>
            </a:pPr>
            <a:endParaRPr lang="it-IT"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Titolo 1"/>
          <p:cNvSpPr>
            <a:spLocks noGrp="1"/>
          </p:cNvSpPr>
          <p:nvPr>
            <p:ph type="title"/>
          </p:nvPr>
        </p:nvSpPr>
        <p:spPr/>
        <p:txBody>
          <a:bodyPr/>
          <a:lstStyle/>
          <a:p>
            <a:r>
              <a:rPr lang="it-IT" sz="2000" b="1" dirty="0" smtClean="0"/>
              <a:t>PERCENTUALE DEGLI ALUNNI  CON BES  NEL NOSTRO ISTITUTO </a:t>
            </a:r>
            <a:endParaRPr lang="it-IT" sz="2000" dirty="0" smtClean="0"/>
          </a:p>
        </p:txBody>
      </p:sp>
      <p:graphicFrame>
        <p:nvGraphicFramePr>
          <p:cNvPr id="4" name="Segnaposto contenuto 3"/>
          <p:cNvGraphicFramePr>
            <a:graphicFrameLocks noGrp="1"/>
          </p:cNvGraphicFramePr>
          <p:nvPr>
            <p:ph idx="1"/>
            <p:extLst>
              <p:ext uri="{D42A27DB-BD31-4B8C-83A1-F6EECF244321}">
                <p14:modId xmlns:p14="http://schemas.microsoft.com/office/powerpoint/2010/main" val="640562079"/>
              </p:ext>
            </p:extLst>
          </p:nvPr>
        </p:nvGraphicFramePr>
        <p:xfrm>
          <a:off x="539552" y="1196751"/>
          <a:ext cx="7586980" cy="5536852"/>
        </p:xfrm>
        <a:graphic>
          <a:graphicData uri="http://schemas.openxmlformats.org/drawingml/2006/table">
            <a:tbl>
              <a:tblPr firstRow="1" bandRow="1">
                <a:tableStyleId>{5C22544A-7EE6-4342-B048-85BDC9FD1C3A}</a:tableStyleId>
              </a:tblPr>
              <a:tblGrid>
                <a:gridCol w="1916350">
                  <a:extLst>
                    <a:ext uri="{9D8B030D-6E8A-4147-A177-3AD203B41FA5}">
                      <a16:colId xmlns:a16="http://schemas.microsoft.com/office/drawing/2014/main" val="20000"/>
                    </a:ext>
                  </a:extLst>
                </a:gridCol>
                <a:gridCol w="1890210">
                  <a:extLst>
                    <a:ext uri="{9D8B030D-6E8A-4147-A177-3AD203B41FA5}">
                      <a16:colId xmlns:a16="http://schemas.microsoft.com/office/drawing/2014/main" val="20001"/>
                    </a:ext>
                  </a:extLst>
                </a:gridCol>
                <a:gridCol w="1890210">
                  <a:extLst>
                    <a:ext uri="{9D8B030D-6E8A-4147-A177-3AD203B41FA5}">
                      <a16:colId xmlns:a16="http://schemas.microsoft.com/office/drawing/2014/main" val="20002"/>
                    </a:ext>
                  </a:extLst>
                </a:gridCol>
                <a:gridCol w="1890210">
                  <a:extLst>
                    <a:ext uri="{9D8B030D-6E8A-4147-A177-3AD203B41FA5}">
                      <a16:colId xmlns:a16="http://schemas.microsoft.com/office/drawing/2014/main" val="20003"/>
                    </a:ext>
                  </a:extLst>
                </a:gridCol>
              </a:tblGrid>
              <a:tr h="902037">
                <a:tc>
                  <a:txBody>
                    <a:bodyPr/>
                    <a:lstStyle/>
                    <a:p>
                      <a:r>
                        <a:rPr lang="it-IT" dirty="0" smtClean="0"/>
                        <a:t>ALUNNI DEL NOSTRO ISTITUTO</a:t>
                      </a:r>
                    </a:p>
                    <a:p>
                      <a:r>
                        <a:rPr lang="it-IT" dirty="0" smtClean="0"/>
                        <a:t>N° 818</a:t>
                      </a:r>
                      <a:endParaRPr lang="it-IT" dirty="0"/>
                    </a:p>
                  </a:txBody>
                  <a:tcPr/>
                </a:tc>
                <a:tc>
                  <a:txBody>
                    <a:bodyPr/>
                    <a:lstStyle/>
                    <a:p>
                      <a:r>
                        <a:rPr lang="it-IT" dirty="0" smtClean="0"/>
                        <a:t>ALUNNI DIVERSAMENTE ABILI</a:t>
                      </a:r>
                      <a:endParaRPr lang="it-IT" dirty="0"/>
                    </a:p>
                  </a:txBody>
                  <a:tcPr/>
                </a:tc>
                <a:tc>
                  <a:txBody>
                    <a:bodyPr/>
                    <a:lstStyle/>
                    <a:p>
                      <a:r>
                        <a:rPr lang="it-IT" dirty="0" smtClean="0"/>
                        <a:t>DSA</a:t>
                      </a:r>
                      <a:endParaRPr lang="it-IT" dirty="0"/>
                    </a:p>
                  </a:txBody>
                  <a:tcPr/>
                </a:tc>
                <a:tc>
                  <a:txBody>
                    <a:bodyPr/>
                    <a:lstStyle/>
                    <a:p>
                      <a:r>
                        <a:rPr lang="it-IT" smtClean="0"/>
                        <a:t>PERCENTUALE </a:t>
                      </a:r>
                      <a:endParaRPr lang="it-IT" dirty="0"/>
                    </a:p>
                  </a:txBody>
                  <a:tcPr/>
                </a:tc>
                <a:extLst>
                  <a:ext uri="{0D108BD9-81ED-4DB2-BD59-A6C34878D82A}">
                    <a16:rowId xmlns:a16="http://schemas.microsoft.com/office/drawing/2014/main" val="10000"/>
                  </a:ext>
                </a:extLst>
              </a:tr>
              <a:tr h="1172648">
                <a:tc>
                  <a:txBody>
                    <a:bodyPr/>
                    <a:lstStyle/>
                    <a:p>
                      <a:r>
                        <a:rPr lang="it-IT" dirty="0" smtClean="0"/>
                        <a:t>INFANZIA\PRIMARIA</a:t>
                      </a:r>
                      <a:endParaRPr lang="it-IT" dirty="0"/>
                    </a:p>
                  </a:txBody>
                  <a:tcPr/>
                </a:tc>
                <a:tc>
                  <a:txBody>
                    <a:bodyPr/>
                    <a:lstStyle/>
                    <a:p>
                      <a:r>
                        <a:rPr lang="it-IT" dirty="0" smtClean="0"/>
                        <a:t>11</a:t>
                      </a:r>
                      <a:endParaRPr lang="it-IT" dirty="0"/>
                    </a:p>
                  </a:txBody>
                  <a:tcPr/>
                </a:tc>
                <a:tc>
                  <a:txBody>
                    <a:bodyPr/>
                    <a:lstStyle/>
                    <a:p>
                      <a:r>
                        <a:rPr lang="it-IT" dirty="0" smtClean="0"/>
                        <a:t>12</a:t>
                      </a:r>
                      <a:endParaRPr lang="it-IT" dirty="0"/>
                    </a:p>
                  </a:txBody>
                  <a:tcPr/>
                </a:tc>
                <a:tc>
                  <a:txBody>
                    <a:bodyPr/>
                    <a:lstStyle/>
                    <a:p>
                      <a:r>
                        <a:rPr lang="it-IT" dirty="0" smtClean="0"/>
                        <a:t>2,8%</a:t>
                      </a:r>
                      <a:endParaRPr lang="it-IT" dirty="0"/>
                    </a:p>
                  </a:txBody>
                  <a:tcPr/>
                </a:tc>
                <a:extLst>
                  <a:ext uri="{0D108BD9-81ED-4DB2-BD59-A6C34878D82A}">
                    <a16:rowId xmlns:a16="http://schemas.microsoft.com/office/drawing/2014/main" val="10001"/>
                  </a:ext>
                </a:extLst>
              </a:tr>
              <a:tr h="1172648">
                <a:tc>
                  <a:txBody>
                    <a:bodyPr/>
                    <a:lstStyle/>
                    <a:p>
                      <a:r>
                        <a:rPr lang="it-IT" dirty="0" smtClean="0"/>
                        <a:t>SECONDARIA I°</a:t>
                      </a:r>
                      <a:endParaRPr lang="it-IT" dirty="0"/>
                    </a:p>
                  </a:txBody>
                  <a:tcPr/>
                </a:tc>
                <a:tc>
                  <a:txBody>
                    <a:bodyPr/>
                    <a:lstStyle/>
                    <a:p>
                      <a:r>
                        <a:rPr lang="it-IT" dirty="0" smtClean="0"/>
                        <a:t>7</a:t>
                      </a:r>
                    </a:p>
                  </a:txBody>
                  <a:tcPr/>
                </a:tc>
                <a:tc>
                  <a:txBody>
                    <a:bodyPr/>
                    <a:lstStyle/>
                    <a:p>
                      <a:r>
                        <a:rPr lang="it-IT" dirty="0" smtClean="0"/>
                        <a:t>22</a:t>
                      </a:r>
                      <a:endParaRPr lang="it-IT" dirty="0"/>
                    </a:p>
                  </a:txBody>
                  <a:tcPr/>
                </a:tc>
                <a:tc>
                  <a:txBody>
                    <a:bodyPr/>
                    <a:lstStyle/>
                    <a:p>
                      <a:r>
                        <a:rPr lang="it-IT" dirty="0" smtClean="0"/>
                        <a:t>3,5%</a:t>
                      </a:r>
                      <a:endParaRPr lang="it-IT" dirty="0"/>
                    </a:p>
                  </a:txBody>
                  <a:tcPr/>
                </a:tc>
                <a:extLst>
                  <a:ext uri="{0D108BD9-81ED-4DB2-BD59-A6C34878D82A}">
                    <a16:rowId xmlns:a16="http://schemas.microsoft.com/office/drawing/2014/main" val="10002"/>
                  </a:ext>
                </a:extLst>
              </a:tr>
              <a:tr h="902037">
                <a:tc>
                  <a:txBody>
                    <a:bodyPr/>
                    <a:lstStyle/>
                    <a:p>
                      <a:r>
                        <a:rPr lang="it-IT" dirty="0" smtClean="0"/>
                        <a:t>SECONDARIA II°</a:t>
                      </a:r>
                      <a:endParaRPr lang="it-IT" dirty="0"/>
                    </a:p>
                  </a:txBody>
                  <a:tcPr/>
                </a:tc>
                <a:tc>
                  <a:txBody>
                    <a:bodyPr/>
                    <a:lstStyle/>
                    <a:p>
                      <a:r>
                        <a:rPr lang="it-IT" dirty="0" smtClean="0"/>
                        <a:t>17</a:t>
                      </a:r>
                      <a:endParaRPr lang="it-IT" dirty="0"/>
                    </a:p>
                  </a:txBody>
                  <a:tcPr/>
                </a:tc>
                <a:tc>
                  <a:txBody>
                    <a:bodyPr/>
                    <a:lstStyle/>
                    <a:p>
                      <a:r>
                        <a:rPr lang="it-IT" dirty="0" smtClean="0"/>
                        <a:t>35</a:t>
                      </a:r>
                      <a:endParaRPr lang="it-IT" dirty="0"/>
                    </a:p>
                  </a:txBody>
                  <a:tcPr/>
                </a:tc>
                <a:tc>
                  <a:txBody>
                    <a:bodyPr/>
                    <a:lstStyle/>
                    <a:p>
                      <a:r>
                        <a:rPr lang="it-IT" dirty="0" smtClean="0"/>
                        <a:t>6,4%</a:t>
                      </a:r>
                      <a:endParaRPr lang="it-IT" dirty="0"/>
                    </a:p>
                  </a:txBody>
                  <a:tcPr/>
                </a:tc>
                <a:extLst>
                  <a:ext uri="{0D108BD9-81ED-4DB2-BD59-A6C34878D82A}">
                    <a16:rowId xmlns:a16="http://schemas.microsoft.com/office/drawing/2014/main" val="10003"/>
                  </a:ext>
                </a:extLst>
              </a:tr>
              <a:tr h="1375119">
                <a:tc gridSpan="4">
                  <a:txBody>
                    <a:bodyPr/>
                    <a:lstStyle/>
                    <a:p>
                      <a:r>
                        <a:rPr lang="it-IT" sz="1100" b="1" kern="1200" baseline="0" dirty="0" smtClean="0">
                          <a:solidFill>
                            <a:schemeClr val="dk1"/>
                          </a:solidFill>
                          <a:latin typeface="+mn-lt"/>
                          <a:ea typeface="+mn-ea"/>
                          <a:cs typeface="+mn-cs"/>
                        </a:rPr>
                        <a:t>Approvato dal Gruppo di Lavoro per l’Inclusione in data   20 NOVEMBRE 2018</a:t>
                      </a:r>
                    </a:p>
                    <a:p>
                      <a:r>
                        <a:rPr lang="it-IT" sz="1100" b="1" kern="1200" baseline="0" dirty="0" smtClean="0">
                          <a:solidFill>
                            <a:schemeClr val="dk1"/>
                          </a:solidFill>
                          <a:latin typeface="+mn-lt"/>
                          <a:ea typeface="+mn-ea"/>
                          <a:cs typeface="+mn-cs"/>
                        </a:rPr>
                        <a:t>Deliberato dal Collegio dei Docenti in data  30 ottobre 2018</a:t>
                      </a:r>
                    </a:p>
                    <a:p>
                      <a:r>
                        <a:rPr lang="it-IT" sz="1100" b="1" kern="1200" baseline="0" dirty="0" smtClean="0">
                          <a:solidFill>
                            <a:schemeClr val="dk1"/>
                          </a:solidFill>
                          <a:latin typeface="+mn-lt"/>
                          <a:ea typeface="+mn-ea"/>
                          <a:cs typeface="+mn-cs"/>
                        </a:rPr>
                        <a:t>Allegati: </a:t>
                      </a:r>
                    </a:p>
                    <a:p>
                      <a:r>
                        <a:rPr lang="it-IT" sz="1100" kern="1200" baseline="0" dirty="0" smtClean="0">
                          <a:solidFill>
                            <a:schemeClr val="dk1"/>
                          </a:solidFill>
                          <a:latin typeface="+mn-lt"/>
                          <a:ea typeface="+mn-ea"/>
                          <a:cs typeface="+mn-cs"/>
                        </a:rPr>
                        <a:t> </a:t>
                      </a:r>
                      <a:r>
                        <a:rPr lang="it-IT" sz="1100" b="1" kern="1200" baseline="0" dirty="0" smtClean="0">
                          <a:solidFill>
                            <a:schemeClr val="dk1"/>
                          </a:solidFill>
                          <a:latin typeface="+mn-lt"/>
                          <a:ea typeface="+mn-ea"/>
                          <a:cs typeface="+mn-cs"/>
                        </a:rPr>
                        <a:t>Proposta di assegnazione organico di sostegno e altre risorse specifiche (mediatori linguistici, Assistenti Comunicazione, ecc.) </a:t>
                      </a:r>
                    </a:p>
                    <a:p>
                      <a:endParaRPr lang="it-IT" sz="1100" b="1" kern="1200" baseline="0" dirty="0" smtClean="0">
                        <a:solidFill>
                          <a:schemeClr val="dk1"/>
                        </a:solidFill>
                        <a:latin typeface="+mn-lt"/>
                        <a:ea typeface="+mn-ea"/>
                        <a:cs typeface="+mn-cs"/>
                      </a:endParaRPr>
                    </a:p>
                    <a:p>
                      <a:endParaRPr lang="it-IT" dirty="0"/>
                    </a:p>
                  </a:txBody>
                  <a:tcPr/>
                </a:tc>
                <a:tc hMerge="1">
                  <a:txBody>
                    <a:bodyPr/>
                    <a:lstStyle/>
                    <a:p>
                      <a:endParaRPr lang="it-IT" dirty="0"/>
                    </a:p>
                  </a:txBody>
                  <a:tcPr/>
                </a:tc>
                <a:tc hMerge="1">
                  <a:txBody>
                    <a:bodyPr/>
                    <a:lstStyle/>
                    <a:p>
                      <a:endParaRPr lang="it-IT" dirty="0"/>
                    </a:p>
                  </a:txBody>
                  <a:tcPr/>
                </a:tc>
                <a:tc hMerge="1">
                  <a:txBody>
                    <a:bodyPr/>
                    <a:lstStyle/>
                    <a:p>
                      <a:endParaRPr lang="it-IT" dirty="0"/>
                    </a:p>
                  </a:txBody>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259694091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Titolo 1"/>
          <p:cNvSpPr>
            <a:spLocks noGrp="1"/>
          </p:cNvSpPr>
          <p:nvPr>
            <p:ph type="title"/>
          </p:nvPr>
        </p:nvSpPr>
        <p:spPr/>
        <p:txBody>
          <a:bodyPr/>
          <a:lstStyle/>
          <a:p>
            <a:r>
              <a:rPr lang="it-IT" sz="2000" b="1" dirty="0" smtClean="0"/>
              <a:t>Obiettivi di incremento dell’inclusione proposti per il prossimo anno</a:t>
            </a:r>
            <a:br>
              <a:rPr lang="it-IT" sz="2000" b="1" dirty="0" smtClean="0"/>
            </a:br>
            <a:r>
              <a:rPr lang="it-IT" sz="2000" b="1" dirty="0" smtClean="0"/>
              <a:t>a livello d’istituto </a:t>
            </a:r>
            <a:endParaRPr lang="it-IT" sz="2000" dirty="0" smtClean="0"/>
          </a:p>
        </p:txBody>
      </p:sp>
      <p:graphicFrame>
        <p:nvGraphicFramePr>
          <p:cNvPr id="4" name="Segnaposto contenuto 3"/>
          <p:cNvGraphicFramePr>
            <a:graphicFrameLocks noGrp="1"/>
          </p:cNvGraphicFramePr>
          <p:nvPr>
            <p:ph idx="1"/>
            <p:extLst>
              <p:ext uri="{D42A27DB-BD31-4B8C-83A1-F6EECF244321}">
                <p14:modId xmlns:p14="http://schemas.microsoft.com/office/powerpoint/2010/main" val="4223759811"/>
              </p:ext>
            </p:extLst>
          </p:nvPr>
        </p:nvGraphicFramePr>
        <p:xfrm>
          <a:off x="539552" y="1196751"/>
          <a:ext cx="7560840" cy="5581359"/>
        </p:xfrm>
        <a:graphic>
          <a:graphicData uri="http://schemas.openxmlformats.org/drawingml/2006/table">
            <a:tbl>
              <a:tblPr firstRow="1" bandRow="1">
                <a:tableStyleId>{5C22544A-7EE6-4342-B048-85BDC9FD1C3A}</a:tableStyleId>
              </a:tblPr>
              <a:tblGrid>
                <a:gridCol w="1890210">
                  <a:extLst>
                    <a:ext uri="{9D8B030D-6E8A-4147-A177-3AD203B41FA5}">
                      <a16:colId xmlns:a16="http://schemas.microsoft.com/office/drawing/2014/main" val="20000"/>
                    </a:ext>
                  </a:extLst>
                </a:gridCol>
                <a:gridCol w="1890210">
                  <a:extLst>
                    <a:ext uri="{9D8B030D-6E8A-4147-A177-3AD203B41FA5}">
                      <a16:colId xmlns:a16="http://schemas.microsoft.com/office/drawing/2014/main" val="20001"/>
                    </a:ext>
                  </a:extLst>
                </a:gridCol>
                <a:gridCol w="1890210">
                  <a:extLst>
                    <a:ext uri="{9D8B030D-6E8A-4147-A177-3AD203B41FA5}">
                      <a16:colId xmlns:a16="http://schemas.microsoft.com/office/drawing/2014/main" val="20002"/>
                    </a:ext>
                  </a:extLst>
                </a:gridCol>
                <a:gridCol w="1890210">
                  <a:extLst>
                    <a:ext uri="{9D8B030D-6E8A-4147-A177-3AD203B41FA5}">
                      <a16:colId xmlns:a16="http://schemas.microsoft.com/office/drawing/2014/main" val="20003"/>
                    </a:ext>
                  </a:extLst>
                </a:gridCol>
              </a:tblGrid>
              <a:tr h="902037">
                <a:tc>
                  <a:txBody>
                    <a:bodyPr/>
                    <a:lstStyle/>
                    <a:p>
                      <a:endParaRPr lang="it-IT" dirty="0"/>
                    </a:p>
                  </a:txBody>
                  <a:tcPr/>
                </a:tc>
                <a:tc>
                  <a:txBody>
                    <a:bodyPr/>
                    <a:lstStyle/>
                    <a:p>
                      <a:r>
                        <a:rPr lang="it-IT" dirty="0" smtClean="0"/>
                        <a:t>ALUNNI DIVERSAMENTE ABILI</a:t>
                      </a:r>
                      <a:endParaRPr lang="it-IT" dirty="0"/>
                    </a:p>
                  </a:txBody>
                  <a:tcPr/>
                </a:tc>
                <a:tc>
                  <a:txBody>
                    <a:bodyPr/>
                    <a:lstStyle/>
                    <a:p>
                      <a:r>
                        <a:rPr lang="it-IT" dirty="0" smtClean="0"/>
                        <a:t>DSA</a:t>
                      </a:r>
                      <a:endParaRPr lang="it-IT" dirty="0"/>
                    </a:p>
                  </a:txBody>
                  <a:tcPr/>
                </a:tc>
                <a:tc>
                  <a:txBody>
                    <a:bodyPr/>
                    <a:lstStyle/>
                    <a:p>
                      <a:r>
                        <a:rPr lang="it-IT" dirty="0" smtClean="0"/>
                        <a:t>BES</a:t>
                      </a:r>
                      <a:endParaRPr lang="it-IT" dirty="0"/>
                    </a:p>
                  </a:txBody>
                  <a:tcPr/>
                </a:tc>
                <a:extLst>
                  <a:ext uri="{0D108BD9-81ED-4DB2-BD59-A6C34878D82A}">
                    <a16:rowId xmlns:a16="http://schemas.microsoft.com/office/drawing/2014/main" val="10000"/>
                  </a:ext>
                </a:extLst>
              </a:tr>
              <a:tr h="1172648">
                <a:tc>
                  <a:txBody>
                    <a:bodyPr/>
                    <a:lstStyle/>
                    <a:p>
                      <a:r>
                        <a:rPr lang="it-IT" dirty="0" smtClean="0"/>
                        <a:t>PROGETTI</a:t>
                      </a:r>
                      <a:endParaRPr lang="it-IT" dirty="0"/>
                    </a:p>
                  </a:txBody>
                  <a:tcPr/>
                </a:tc>
                <a:tc>
                  <a:txBody>
                    <a:bodyPr/>
                    <a:lstStyle/>
                    <a:p>
                      <a:r>
                        <a:rPr lang="it-IT" dirty="0" smtClean="0"/>
                        <a:t>Diversi</a:t>
                      </a:r>
                      <a:r>
                        <a:rPr lang="it-IT" baseline="0" dirty="0" smtClean="0"/>
                        <a:t> ma uguali </a:t>
                      </a:r>
                      <a:endParaRPr lang="it-IT" dirty="0"/>
                    </a:p>
                  </a:txBody>
                  <a:tcPr/>
                </a:tc>
                <a:tc>
                  <a:txBody>
                    <a:bodyPr/>
                    <a:lstStyle/>
                    <a:p>
                      <a:r>
                        <a:rPr lang="it-IT" dirty="0" smtClean="0"/>
                        <a:t>Screening classi prime e seconde , terze scuola primaria, </a:t>
                      </a:r>
                      <a:r>
                        <a:rPr lang="it-IT" baseline="0" dirty="0" smtClean="0"/>
                        <a:t> </a:t>
                      </a:r>
                      <a:endParaRPr lang="it-IT" dirty="0"/>
                    </a:p>
                  </a:txBody>
                  <a:tcPr/>
                </a:tc>
                <a:tc>
                  <a:txBody>
                    <a:bodyPr/>
                    <a:lstStyle/>
                    <a:p>
                      <a:r>
                        <a:rPr lang="it-IT" dirty="0" smtClean="0"/>
                        <a:t>Convegni e incontri di formazione</a:t>
                      </a:r>
                      <a:endParaRPr lang="it-IT" dirty="0"/>
                    </a:p>
                  </a:txBody>
                  <a:tcPr/>
                </a:tc>
                <a:extLst>
                  <a:ext uri="{0D108BD9-81ED-4DB2-BD59-A6C34878D82A}">
                    <a16:rowId xmlns:a16="http://schemas.microsoft.com/office/drawing/2014/main" val="10001"/>
                  </a:ext>
                </a:extLst>
              </a:tr>
              <a:tr h="1172648">
                <a:tc>
                  <a:txBody>
                    <a:bodyPr/>
                    <a:lstStyle/>
                    <a:p>
                      <a:r>
                        <a:rPr lang="it-IT" dirty="0" smtClean="0"/>
                        <a:t>LABORATORI</a:t>
                      </a:r>
                      <a:endParaRPr lang="it-IT" dirty="0"/>
                    </a:p>
                  </a:txBody>
                  <a:tcPr/>
                </a:tc>
                <a:tc>
                  <a:txBody>
                    <a:bodyPr/>
                    <a:lstStyle/>
                    <a:p>
                      <a:r>
                        <a:rPr lang="it-IT" dirty="0" smtClean="0"/>
                        <a:t>Informatico\ multimediale</a:t>
                      </a:r>
                      <a:r>
                        <a:rPr lang="it-IT" baseline="0" dirty="0" smtClean="0"/>
                        <a:t> </a:t>
                      </a:r>
                    </a:p>
                    <a:p>
                      <a:r>
                        <a:rPr lang="it-IT" baseline="0" dirty="0" smtClean="0"/>
                        <a:t>Manipolativo \artistico</a:t>
                      </a:r>
                      <a:endParaRPr lang="it-IT" dirty="0" smtClean="0"/>
                    </a:p>
                  </a:txBody>
                  <a:tcPr/>
                </a:tc>
                <a:tc>
                  <a:txBody>
                    <a:bodyPr/>
                    <a:lstStyle/>
                    <a:p>
                      <a:r>
                        <a:rPr lang="it-IT" dirty="0" smtClean="0"/>
                        <a:t>Informatico , teatrale , musicale </a:t>
                      </a:r>
                      <a:endParaRPr lang="it-IT" dirty="0"/>
                    </a:p>
                  </a:txBody>
                  <a:tcPr/>
                </a:tc>
                <a:tc>
                  <a:txBody>
                    <a:bodyPr/>
                    <a:lstStyle/>
                    <a:p>
                      <a:r>
                        <a:rPr lang="it-IT" dirty="0" smtClean="0"/>
                        <a:t>Alternanza</a:t>
                      </a:r>
                      <a:r>
                        <a:rPr lang="it-IT" baseline="0" dirty="0" smtClean="0"/>
                        <a:t> scuola\lavoro</a:t>
                      </a:r>
                      <a:endParaRPr lang="it-IT" dirty="0"/>
                    </a:p>
                  </a:txBody>
                  <a:tcPr/>
                </a:tc>
                <a:extLst>
                  <a:ext uri="{0D108BD9-81ED-4DB2-BD59-A6C34878D82A}">
                    <a16:rowId xmlns:a16="http://schemas.microsoft.com/office/drawing/2014/main" val="10002"/>
                  </a:ext>
                </a:extLst>
              </a:tr>
              <a:tr h="902037">
                <a:tc>
                  <a:txBody>
                    <a:bodyPr/>
                    <a:lstStyle/>
                    <a:p>
                      <a:r>
                        <a:rPr lang="it-IT" dirty="0" smtClean="0"/>
                        <a:t>ATTIVITA’</a:t>
                      </a:r>
                      <a:endParaRPr lang="it-IT" dirty="0"/>
                    </a:p>
                  </a:txBody>
                  <a:tcPr/>
                </a:tc>
                <a:tc>
                  <a:txBody>
                    <a:bodyPr/>
                    <a:lstStyle/>
                    <a:p>
                      <a:r>
                        <a:rPr lang="it-IT" dirty="0" smtClean="0"/>
                        <a:t>Filmati, video , schede pratiche</a:t>
                      </a:r>
                      <a:endParaRPr lang="it-IT" dirty="0"/>
                    </a:p>
                  </a:txBody>
                  <a:tcPr/>
                </a:tc>
                <a:tc>
                  <a:txBody>
                    <a:bodyPr/>
                    <a:lstStyle/>
                    <a:p>
                      <a:r>
                        <a:rPr lang="it-IT" dirty="0" smtClean="0"/>
                        <a:t>Presentazioni, drammatizzazioni, concerti</a:t>
                      </a:r>
                      <a:endParaRPr lang="it-IT" dirty="0"/>
                    </a:p>
                  </a:txBody>
                  <a:tcPr/>
                </a:tc>
                <a:tc>
                  <a:txBody>
                    <a:bodyPr/>
                    <a:lstStyle/>
                    <a:p>
                      <a:r>
                        <a:rPr lang="it-IT" dirty="0" smtClean="0"/>
                        <a:t>workshop,</a:t>
                      </a:r>
                      <a:r>
                        <a:rPr lang="it-IT" baseline="0" dirty="0" smtClean="0"/>
                        <a:t> convegni</a:t>
                      </a:r>
                      <a:endParaRPr lang="it-IT" dirty="0"/>
                    </a:p>
                  </a:txBody>
                  <a:tcPr/>
                </a:tc>
                <a:extLst>
                  <a:ext uri="{0D108BD9-81ED-4DB2-BD59-A6C34878D82A}">
                    <a16:rowId xmlns:a16="http://schemas.microsoft.com/office/drawing/2014/main" val="10003"/>
                  </a:ext>
                </a:extLst>
              </a:tr>
              <a:tr h="1375119">
                <a:tc gridSpan="4">
                  <a:txBody>
                    <a:bodyPr/>
                    <a:lstStyle/>
                    <a:p>
                      <a:r>
                        <a:rPr lang="it-IT" sz="1100" b="1" kern="1200" baseline="0" dirty="0" smtClean="0">
                          <a:solidFill>
                            <a:schemeClr val="dk1"/>
                          </a:solidFill>
                          <a:latin typeface="+mn-lt"/>
                          <a:ea typeface="+mn-ea"/>
                          <a:cs typeface="+mn-cs"/>
                        </a:rPr>
                        <a:t>Approvato dal Gruppo di Lavoro per l’Inclusione in data   20 NOVEMBRE 2018</a:t>
                      </a:r>
                    </a:p>
                    <a:p>
                      <a:r>
                        <a:rPr lang="it-IT" sz="1100" b="1" kern="1200" baseline="0" dirty="0" smtClean="0">
                          <a:solidFill>
                            <a:schemeClr val="dk1"/>
                          </a:solidFill>
                          <a:latin typeface="+mn-lt"/>
                          <a:ea typeface="+mn-ea"/>
                          <a:cs typeface="+mn-cs"/>
                        </a:rPr>
                        <a:t>Deliberato dal Collegio dei Docenti in data 30 ottobre 2018</a:t>
                      </a:r>
                    </a:p>
                    <a:p>
                      <a:r>
                        <a:rPr lang="it-IT" sz="1100" b="1" kern="1200" baseline="0" dirty="0" smtClean="0">
                          <a:solidFill>
                            <a:schemeClr val="dk1"/>
                          </a:solidFill>
                          <a:latin typeface="+mn-lt"/>
                          <a:ea typeface="+mn-ea"/>
                          <a:cs typeface="+mn-cs"/>
                        </a:rPr>
                        <a:t>Allegati: </a:t>
                      </a:r>
                    </a:p>
                    <a:p>
                      <a:r>
                        <a:rPr lang="it-IT" sz="1100" kern="1200" baseline="0" dirty="0" smtClean="0">
                          <a:solidFill>
                            <a:schemeClr val="dk1"/>
                          </a:solidFill>
                          <a:latin typeface="+mn-lt"/>
                          <a:ea typeface="+mn-ea"/>
                          <a:cs typeface="+mn-cs"/>
                        </a:rPr>
                        <a:t> </a:t>
                      </a:r>
                      <a:r>
                        <a:rPr lang="it-IT" sz="1100" b="1" kern="1200" baseline="0" dirty="0" smtClean="0">
                          <a:solidFill>
                            <a:schemeClr val="dk1"/>
                          </a:solidFill>
                          <a:latin typeface="+mn-lt"/>
                          <a:ea typeface="+mn-ea"/>
                          <a:cs typeface="+mn-cs"/>
                        </a:rPr>
                        <a:t>Proposta di assegnazione organico di sostegno e altre risorse specifiche (mediatori linguistici, Assistenti Comunicazione, ecc.) </a:t>
                      </a:r>
                    </a:p>
                    <a:p>
                      <a:endParaRPr lang="it-IT" sz="1100" b="1" kern="1200" baseline="0" dirty="0" smtClean="0">
                        <a:solidFill>
                          <a:schemeClr val="dk1"/>
                        </a:solidFill>
                        <a:latin typeface="+mn-lt"/>
                        <a:ea typeface="+mn-ea"/>
                        <a:cs typeface="+mn-cs"/>
                      </a:endParaRPr>
                    </a:p>
                    <a:p>
                      <a:endParaRPr lang="it-IT" dirty="0"/>
                    </a:p>
                  </a:txBody>
                  <a:tcPr/>
                </a:tc>
                <a:tc hMerge="1">
                  <a:txBody>
                    <a:bodyPr/>
                    <a:lstStyle/>
                    <a:p>
                      <a:endParaRPr lang="it-IT" dirty="0"/>
                    </a:p>
                  </a:txBody>
                  <a:tcPr/>
                </a:tc>
                <a:tc hMerge="1">
                  <a:txBody>
                    <a:bodyPr/>
                    <a:lstStyle/>
                    <a:p>
                      <a:endParaRPr lang="it-IT" dirty="0"/>
                    </a:p>
                  </a:txBody>
                  <a:tcPr/>
                </a:tc>
                <a:tc hMerge="1">
                  <a:txBody>
                    <a:bodyPr/>
                    <a:lstStyle/>
                    <a:p>
                      <a:endParaRPr lang="it-IT" dirty="0"/>
                    </a:p>
                  </a:txBody>
                  <a:tcPr/>
                </a:tc>
                <a:extLst>
                  <a:ext uri="{0D108BD9-81ED-4DB2-BD59-A6C34878D82A}">
                    <a16:rowId xmlns:a16="http://schemas.microsoft.com/office/drawing/2014/main" val="10004"/>
                  </a:ext>
                </a:extLst>
              </a:tr>
            </a:tbl>
          </a:graphicData>
        </a:graphic>
      </p:graphicFrame>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rtlCol="0">
            <a:normAutofit/>
          </a:bodyPr>
          <a:lstStyle/>
          <a:p>
            <a:pPr fontAlgn="auto">
              <a:spcAft>
                <a:spcPts val="0"/>
              </a:spcAft>
              <a:defRPr/>
            </a:pPr>
            <a:r>
              <a:rPr lang="it-IT" sz="2200" b="1" dirty="0" smtClean="0">
                <a:latin typeface="Calibri" pitchFamily="34" charset="0"/>
              </a:rPr>
              <a:t>PERSONE </a:t>
            </a:r>
            <a:r>
              <a:rPr lang="it-IT" sz="2200" b="1" dirty="0" err="1" smtClean="0">
                <a:latin typeface="Calibri" pitchFamily="34" charset="0"/>
              </a:rPr>
              <a:t>DI</a:t>
            </a:r>
            <a:r>
              <a:rPr lang="it-IT" sz="2200" b="1" dirty="0" smtClean="0">
                <a:latin typeface="Calibri" pitchFamily="34" charset="0"/>
              </a:rPr>
              <a:t> RIFERIMENTO PREPOSTE ALL’ INCLUSIVITA’ </a:t>
            </a:r>
            <a:br>
              <a:rPr lang="it-IT" sz="2200" b="1" dirty="0" smtClean="0">
                <a:latin typeface="Calibri" pitchFamily="34" charset="0"/>
              </a:rPr>
            </a:br>
            <a:r>
              <a:rPr lang="it-IT" sz="2200" b="1" dirty="0" smtClean="0">
                <a:latin typeface="Calibri" pitchFamily="34" charset="0"/>
              </a:rPr>
              <a:t>(ruoli e compiti)</a:t>
            </a:r>
            <a:r>
              <a:rPr lang="it-IT" b="1" dirty="0" smtClean="0">
                <a:latin typeface="Calibri" pitchFamily="34" charset="0"/>
              </a:rPr>
              <a:t> </a:t>
            </a:r>
            <a:endParaRPr lang="it-IT" dirty="0">
              <a:latin typeface="Calibri" pitchFamily="34" charset="0"/>
            </a:endParaRPr>
          </a:p>
        </p:txBody>
      </p:sp>
      <p:sp>
        <p:nvSpPr>
          <p:cNvPr id="3" name="Segnaposto contenuto 2"/>
          <p:cNvSpPr>
            <a:spLocks noGrp="1"/>
          </p:cNvSpPr>
          <p:nvPr>
            <p:ph idx="1"/>
          </p:nvPr>
        </p:nvSpPr>
        <p:spPr/>
        <p:txBody>
          <a:bodyPr rtlCol="0">
            <a:normAutofit fontScale="55000" lnSpcReduction="20000"/>
          </a:bodyPr>
          <a:lstStyle/>
          <a:p>
            <a:pPr marL="514350" indent="-514350" fontAlgn="auto">
              <a:spcAft>
                <a:spcPts val="0"/>
              </a:spcAft>
              <a:buFont typeface="+mj-lt"/>
              <a:buAutoNum type="arabicPeriod"/>
              <a:defRPr/>
            </a:pPr>
            <a:r>
              <a:rPr lang="it-IT" b="1" dirty="0" smtClean="0"/>
              <a:t>DIRIGENTE SCOLASTICO -decisionali </a:t>
            </a:r>
          </a:p>
          <a:p>
            <a:pPr fontAlgn="auto">
              <a:spcAft>
                <a:spcPts val="0"/>
              </a:spcAft>
              <a:buFont typeface="Arial" pitchFamily="34" charset="0"/>
              <a:buChar char="•"/>
              <a:defRPr/>
            </a:pPr>
            <a:r>
              <a:rPr lang="it-IT" dirty="0" smtClean="0"/>
              <a:t>-assegnazione docenti di sostegno o assistenti educativi culturali. </a:t>
            </a:r>
          </a:p>
          <a:p>
            <a:pPr fontAlgn="auto">
              <a:spcAft>
                <a:spcPts val="0"/>
              </a:spcAft>
              <a:buFont typeface="Arial" pitchFamily="34" charset="0"/>
              <a:buChar char="•"/>
              <a:defRPr/>
            </a:pPr>
            <a:r>
              <a:rPr lang="it-IT" dirty="0" smtClean="0"/>
              <a:t>-rapporti con gli enti locali 	</a:t>
            </a:r>
          </a:p>
          <a:p>
            <a:pPr marL="514350" indent="-514350" fontAlgn="auto">
              <a:spcAft>
                <a:spcPts val="0"/>
              </a:spcAft>
              <a:buFont typeface="Arial" pitchFamily="34" charset="0"/>
              <a:buNone/>
              <a:defRPr/>
            </a:pPr>
            <a:r>
              <a:rPr lang="it-IT" b="1" dirty="0" smtClean="0"/>
              <a:t>2.        COLLEGIO DOCENTI </a:t>
            </a:r>
            <a:r>
              <a:rPr lang="it-IT" dirty="0" smtClean="0"/>
              <a:t>-</a:t>
            </a:r>
            <a:r>
              <a:rPr lang="it-IT" b="1" dirty="0" smtClean="0"/>
              <a:t>deliberativi</a:t>
            </a:r>
            <a:r>
              <a:rPr lang="it-IT" dirty="0" smtClean="0"/>
              <a:t>- su proposta del GLI, delibera il PAI nel mese di giugno. </a:t>
            </a:r>
          </a:p>
          <a:p>
            <a:pPr fontAlgn="auto">
              <a:spcAft>
                <a:spcPts val="0"/>
              </a:spcAft>
              <a:buFont typeface="Arial" pitchFamily="34" charset="0"/>
              <a:buChar char="•"/>
              <a:defRPr/>
            </a:pPr>
            <a:r>
              <a:rPr lang="it-IT" dirty="0" smtClean="0"/>
              <a:t>- definisce obiettivi e attività per essere inseriti nel PAI. </a:t>
            </a:r>
          </a:p>
          <a:p>
            <a:pPr fontAlgn="auto">
              <a:spcAft>
                <a:spcPts val="0"/>
              </a:spcAft>
              <a:buFont typeface="Arial" pitchFamily="34" charset="0"/>
              <a:buChar char="•"/>
              <a:defRPr/>
            </a:pPr>
            <a:r>
              <a:rPr lang="it-IT" dirty="0" smtClean="0"/>
              <a:t>- definisce criteri e procedure di utilizzo “funzionale” delle risorse professionali presenti all’interno della scuola. </a:t>
            </a:r>
          </a:p>
          <a:p>
            <a:pPr fontAlgn="auto">
              <a:spcAft>
                <a:spcPts val="0"/>
              </a:spcAft>
              <a:buFont typeface="Arial" pitchFamily="34" charset="0"/>
              <a:buChar char="•"/>
              <a:defRPr/>
            </a:pPr>
            <a:r>
              <a:rPr lang="it-IT" dirty="0" smtClean="0"/>
              <a:t>- assume l’impegno a partecipare ad azioni di formazione e/o di prevenzione concordate a livello territoriale</a:t>
            </a:r>
            <a:r>
              <a:rPr lang="it-IT" b="1" i="1" dirty="0" smtClean="0"/>
              <a:t>. 	</a:t>
            </a:r>
          </a:p>
          <a:p>
            <a:pPr marL="514350" indent="-514350" fontAlgn="auto">
              <a:spcAft>
                <a:spcPts val="0"/>
              </a:spcAft>
              <a:buFont typeface="Arial" pitchFamily="34" charset="0"/>
              <a:buNone/>
              <a:defRPr/>
            </a:pPr>
            <a:r>
              <a:rPr lang="it-IT" b="1" dirty="0" smtClean="0"/>
              <a:t>3.      FUNZIONE STRUMENTALE -consultivi </a:t>
            </a:r>
          </a:p>
          <a:p>
            <a:pPr fontAlgn="auto">
              <a:spcAft>
                <a:spcPts val="0"/>
              </a:spcAft>
              <a:buFont typeface="Arial" pitchFamily="34" charset="0"/>
              <a:buChar char="•"/>
              <a:defRPr/>
            </a:pPr>
            <a:r>
              <a:rPr lang="it-IT" dirty="0" smtClean="0"/>
              <a:t>-monitora l’integrazione degli alunni con BES all’interno del Circolo. </a:t>
            </a:r>
          </a:p>
          <a:p>
            <a:pPr fontAlgn="auto">
              <a:spcAft>
                <a:spcPts val="0"/>
              </a:spcAft>
              <a:buFont typeface="Arial" pitchFamily="34" charset="0"/>
              <a:buChar char="•"/>
              <a:defRPr/>
            </a:pPr>
            <a:r>
              <a:rPr lang="it-IT" dirty="0" smtClean="0"/>
              <a:t>-attua il monitoraggio sui progetti e sulle attività dell’area handicap </a:t>
            </a:r>
          </a:p>
          <a:p>
            <a:pPr fontAlgn="auto">
              <a:spcAft>
                <a:spcPts val="0"/>
              </a:spcAft>
              <a:buFont typeface="Arial" pitchFamily="34" charset="0"/>
              <a:buChar char="•"/>
              <a:defRPr/>
            </a:pPr>
            <a:r>
              <a:rPr lang="it-IT" dirty="0" smtClean="0"/>
              <a:t>-coordina il personale di sostegno (</a:t>
            </a:r>
            <a:r>
              <a:rPr lang="it-IT" dirty="0" err="1" smtClean="0"/>
              <a:t>insegnanti-educatori-ass</a:t>
            </a:r>
            <a:r>
              <a:rPr lang="it-IT" dirty="0" smtClean="0"/>
              <a:t>. provinciali) </a:t>
            </a:r>
          </a:p>
          <a:p>
            <a:pPr fontAlgn="auto">
              <a:spcAft>
                <a:spcPts val="0"/>
              </a:spcAft>
              <a:buFont typeface="Arial" pitchFamily="34" charset="0"/>
              <a:buChar char="•"/>
              <a:defRPr/>
            </a:pPr>
            <a:r>
              <a:rPr lang="it-IT" dirty="0" smtClean="0"/>
              <a:t>-promuove l’attivazione di laboratori specifici </a:t>
            </a:r>
          </a:p>
          <a:p>
            <a:pPr fontAlgn="auto">
              <a:spcAft>
                <a:spcPts val="0"/>
              </a:spcAft>
              <a:buFont typeface="Arial" pitchFamily="34" charset="0"/>
              <a:buChar char="•"/>
              <a:defRPr/>
            </a:pPr>
            <a:r>
              <a:rPr lang="it-IT" dirty="0" smtClean="0"/>
              <a:t>-controlla la documentazione in ingresso, in itinere e predispone quella in uscita 	</a:t>
            </a:r>
          </a:p>
          <a:p>
            <a:pPr fontAlgn="auto">
              <a:spcAft>
                <a:spcPts val="0"/>
              </a:spcAft>
              <a:buFont typeface="Arial" pitchFamily="34" charset="0"/>
              <a:buNone/>
              <a:defRPr/>
            </a:pPr>
            <a:endParaRPr lang="it-IT" dirty="0"/>
          </a:p>
        </p:txBody>
      </p:sp>
      <p:sp>
        <p:nvSpPr>
          <p:cNvPr id="4" name="Segnaposto piè di pagina 3"/>
          <p:cNvSpPr>
            <a:spLocks noGrp="1"/>
          </p:cNvSpPr>
          <p:nvPr>
            <p:ph type="ftr" sz="quarter" idx="11"/>
          </p:nvPr>
        </p:nvSpPr>
        <p:spPr>
          <a:xfrm>
            <a:off x="457200" y="6356350"/>
            <a:ext cx="8003232" cy="365125"/>
          </a:xfrm>
        </p:spPr>
        <p:txBody>
          <a:bodyPr/>
          <a:lstStyle/>
          <a:p>
            <a:pPr>
              <a:defRPr/>
            </a:pPr>
            <a:r>
              <a:rPr lang="it-IT" dirty="0"/>
              <a:t>Commissione Qualità : Figure Strumentali - Gruppo dell‘Inclusione</a:t>
            </a:r>
          </a:p>
          <a:p>
            <a:pPr>
              <a:defRPr/>
            </a:pPr>
            <a:endParaRPr lang="it-IT"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Titolo 1"/>
          <p:cNvSpPr>
            <a:spLocks noGrp="1"/>
          </p:cNvSpPr>
          <p:nvPr>
            <p:ph type="title"/>
          </p:nvPr>
        </p:nvSpPr>
        <p:spPr/>
        <p:txBody>
          <a:bodyPr/>
          <a:lstStyle/>
          <a:p>
            <a:r>
              <a:rPr lang="it-IT" sz="2000" b="1" dirty="0" smtClean="0">
                <a:latin typeface="Calibri" pitchFamily="34" charset="0"/>
              </a:rPr>
              <a:t>PERSONE </a:t>
            </a:r>
            <a:r>
              <a:rPr lang="it-IT" sz="2000" b="1" dirty="0" err="1" smtClean="0">
                <a:latin typeface="Calibri" pitchFamily="34" charset="0"/>
              </a:rPr>
              <a:t>DI</a:t>
            </a:r>
            <a:r>
              <a:rPr lang="it-IT" sz="2000" b="1" dirty="0" smtClean="0">
                <a:latin typeface="Calibri" pitchFamily="34" charset="0"/>
              </a:rPr>
              <a:t> RIFERIMENTO PREPOSTE ALL’ INCLUSIVITA’ </a:t>
            </a:r>
            <a:br>
              <a:rPr lang="it-IT" sz="2000" b="1" dirty="0" smtClean="0">
                <a:latin typeface="Calibri" pitchFamily="34" charset="0"/>
              </a:rPr>
            </a:br>
            <a:r>
              <a:rPr lang="it-IT" sz="2000" b="1" dirty="0" smtClean="0">
                <a:latin typeface="Calibri" pitchFamily="34" charset="0"/>
              </a:rPr>
              <a:t>(ruoli e compiti) </a:t>
            </a:r>
            <a:endParaRPr lang="it-IT" sz="2000" dirty="0" smtClean="0">
              <a:latin typeface="Calibri" pitchFamily="34" charset="0"/>
            </a:endParaRPr>
          </a:p>
        </p:txBody>
      </p:sp>
      <p:sp>
        <p:nvSpPr>
          <p:cNvPr id="3" name="Segnaposto contenuto 2"/>
          <p:cNvSpPr>
            <a:spLocks noGrp="1"/>
          </p:cNvSpPr>
          <p:nvPr>
            <p:ph idx="1"/>
          </p:nvPr>
        </p:nvSpPr>
        <p:spPr/>
        <p:txBody>
          <a:bodyPr rtlCol="0">
            <a:normAutofit fontScale="47500" lnSpcReduction="20000"/>
          </a:bodyPr>
          <a:lstStyle/>
          <a:p>
            <a:pPr fontAlgn="auto">
              <a:spcAft>
                <a:spcPts val="0"/>
              </a:spcAft>
              <a:buFont typeface="Arial" pitchFamily="34" charset="0"/>
              <a:buNone/>
              <a:defRPr/>
            </a:pPr>
            <a:r>
              <a:rPr lang="it-IT" b="1" dirty="0" smtClean="0"/>
              <a:t>4. GRUPPO </a:t>
            </a:r>
            <a:r>
              <a:rPr lang="it-IT" b="1" dirty="0" err="1" smtClean="0"/>
              <a:t>DI</a:t>
            </a:r>
            <a:r>
              <a:rPr lang="it-IT" b="1" dirty="0" smtClean="0"/>
              <a:t> LAVORO PER L’INCLUSIONE 	-rilevazione dei BES presenti nella scuola </a:t>
            </a:r>
          </a:p>
          <a:p>
            <a:pPr fontAlgn="auto">
              <a:spcAft>
                <a:spcPts val="0"/>
              </a:spcAft>
              <a:buFont typeface="Arial" pitchFamily="34" charset="0"/>
              <a:buChar char="•"/>
              <a:defRPr/>
            </a:pPr>
            <a:r>
              <a:rPr lang="it-IT" dirty="0" smtClean="0"/>
              <a:t>-raccoglie e documenta interventi </a:t>
            </a:r>
            <a:r>
              <a:rPr lang="it-IT" dirty="0" err="1" smtClean="0"/>
              <a:t>didattico-educativi</a:t>
            </a:r>
            <a:r>
              <a:rPr lang="it-IT" dirty="0" smtClean="0"/>
              <a:t> </a:t>
            </a:r>
          </a:p>
          <a:p>
            <a:pPr fontAlgn="auto">
              <a:spcAft>
                <a:spcPts val="0"/>
              </a:spcAft>
              <a:buFont typeface="Arial" pitchFamily="34" charset="0"/>
              <a:buChar char="•"/>
              <a:defRPr/>
            </a:pPr>
            <a:r>
              <a:rPr lang="it-IT" dirty="0" smtClean="0"/>
              <a:t>-fornisce supporto e consulenza ai colleghi sulle strategie/metodologie di gestioni delle classi </a:t>
            </a:r>
          </a:p>
          <a:p>
            <a:pPr fontAlgn="auto">
              <a:spcAft>
                <a:spcPts val="0"/>
              </a:spcAft>
              <a:buFont typeface="Arial" pitchFamily="34" charset="0"/>
              <a:buChar char="•"/>
              <a:defRPr/>
            </a:pPr>
            <a:r>
              <a:rPr lang="it-IT" dirty="0" smtClean="0"/>
              <a:t>-raccoglie e coordina proposte formulate dai singoli gruppi operativi </a:t>
            </a:r>
          </a:p>
          <a:p>
            <a:pPr fontAlgn="auto">
              <a:spcAft>
                <a:spcPts val="0"/>
              </a:spcAft>
              <a:buFont typeface="Arial" pitchFamily="34" charset="0"/>
              <a:buChar char="•"/>
              <a:defRPr/>
            </a:pPr>
            <a:r>
              <a:rPr lang="it-IT" dirty="0" smtClean="0"/>
              <a:t>-elabora un piano annuale per l’</a:t>
            </a:r>
            <a:r>
              <a:rPr lang="it-IT" dirty="0" err="1" smtClean="0"/>
              <a:t>inclusività</a:t>
            </a:r>
            <a:r>
              <a:rPr lang="it-IT" dirty="0" smtClean="0"/>
              <a:t> 	</a:t>
            </a:r>
          </a:p>
          <a:p>
            <a:pPr fontAlgn="auto">
              <a:spcAft>
                <a:spcPts val="0"/>
              </a:spcAft>
              <a:buFont typeface="Arial" pitchFamily="34" charset="0"/>
              <a:buNone/>
              <a:defRPr/>
            </a:pPr>
            <a:r>
              <a:rPr lang="it-IT" b="1" dirty="0" smtClean="0"/>
              <a:t>5. DOCENTE DI SOSTENGO -partecipa alla programmazione didattico-educativa e alla valutazione </a:t>
            </a:r>
          </a:p>
          <a:p>
            <a:pPr fontAlgn="auto">
              <a:spcAft>
                <a:spcPts val="0"/>
              </a:spcAft>
              <a:buFont typeface="Arial" pitchFamily="34" charset="0"/>
              <a:buChar char="•"/>
              <a:defRPr/>
            </a:pPr>
            <a:r>
              <a:rPr lang="it-IT" dirty="0" smtClean="0"/>
              <a:t>-cura gli aspetti metodologici e didattici </a:t>
            </a:r>
          </a:p>
          <a:p>
            <a:pPr fontAlgn="auto">
              <a:spcAft>
                <a:spcPts val="0"/>
              </a:spcAft>
              <a:buFont typeface="Arial" pitchFamily="34" charset="0"/>
              <a:buChar char="•"/>
              <a:defRPr/>
            </a:pPr>
            <a:r>
              <a:rPr lang="it-IT" dirty="0" smtClean="0"/>
              <a:t>-tiene rapporti con tutti gli insegnanti della classe, la famiglia, esperti ASL, operatori comunali con ruolo di mediatore. </a:t>
            </a:r>
          </a:p>
          <a:p>
            <a:pPr fontAlgn="auto">
              <a:spcAft>
                <a:spcPts val="0"/>
              </a:spcAft>
              <a:buFont typeface="Arial" pitchFamily="34" charset="0"/>
              <a:buChar char="•"/>
              <a:defRPr/>
            </a:pPr>
            <a:r>
              <a:rPr lang="it-IT" dirty="0" smtClean="0"/>
              <a:t>-può far parte del Dipartimento del sostegno diviso per ordine di scuola e del GLI con il quale coopera per un miglioramento costante del servizio. </a:t>
            </a:r>
          </a:p>
          <a:p>
            <a:pPr fontAlgn="auto">
              <a:spcAft>
                <a:spcPts val="0"/>
              </a:spcAft>
              <a:buFont typeface="Arial" pitchFamily="34" charset="0"/>
              <a:buChar char="•"/>
              <a:defRPr/>
            </a:pPr>
            <a:r>
              <a:rPr lang="it-IT" dirty="0" smtClean="0"/>
              <a:t>-collabora alla formulazione e al monitoraggio del P.E.I.  su base ICF o P.D.P. 	</a:t>
            </a:r>
          </a:p>
          <a:p>
            <a:pPr fontAlgn="auto">
              <a:spcAft>
                <a:spcPts val="0"/>
              </a:spcAft>
              <a:buFont typeface="Arial" pitchFamily="34" charset="0"/>
              <a:buNone/>
              <a:defRPr/>
            </a:pPr>
            <a:r>
              <a:rPr lang="it-IT" b="1" dirty="0" smtClean="0"/>
              <a:t>6. DOCENTE CURRICOLARE -accoglie l’alunno nel gruppo classe favorendone l’integrazione </a:t>
            </a:r>
          </a:p>
          <a:p>
            <a:pPr fontAlgn="auto">
              <a:spcAft>
                <a:spcPts val="0"/>
              </a:spcAft>
              <a:buFont typeface="Arial" pitchFamily="34" charset="0"/>
              <a:buChar char="•"/>
              <a:defRPr/>
            </a:pPr>
            <a:r>
              <a:rPr lang="it-IT" dirty="0" smtClean="0"/>
              <a:t>-partecipa alla programmazione e alla valutazione individualizzata </a:t>
            </a:r>
          </a:p>
          <a:p>
            <a:pPr fontAlgn="auto">
              <a:spcAft>
                <a:spcPts val="0"/>
              </a:spcAft>
              <a:buFont typeface="Arial" pitchFamily="34" charset="0"/>
              <a:buChar char="•"/>
              <a:defRPr/>
            </a:pPr>
            <a:r>
              <a:rPr lang="it-IT" dirty="0" smtClean="0"/>
              <a:t>-collabora alla formulazione e al monitoraggio del </a:t>
            </a:r>
            <a:r>
              <a:rPr lang="it-IT" dirty="0" err="1" smtClean="0"/>
              <a:t>P.E.I.</a:t>
            </a:r>
            <a:r>
              <a:rPr lang="it-IT" dirty="0" smtClean="0"/>
              <a:t> o </a:t>
            </a:r>
            <a:r>
              <a:rPr lang="it-IT" dirty="0" err="1" smtClean="0"/>
              <a:t>P.D.P.</a:t>
            </a:r>
            <a:r>
              <a:rPr lang="it-IT" dirty="0" smtClean="0"/>
              <a:t> 	</a:t>
            </a:r>
          </a:p>
          <a:p>
            <a:pPr fontAlgn="auto">
              <a:spcAft>
                <a:spcPts val="0"/>
              </a:spcAft>
              <a:buFont typeface="Arial" pitchFamily="34" charset="0"/>
              <a:buNone/>
              <a:defRPr/>
            </a:pPr>
            <a:r>
              <a:rPr lang="it-IT" b="1" dirty="0" smtClean="0"/>
              <a:t>7. TEAM DOCENTI - individua e verbalizza, sulla basse di elementi oggettivi e/o di ben fondate considerazioni psicopedagogiche e didattiche, </a:t>
            </a:r>
          </a:p>
          <a:p>
            <a:pPr fontAlgn="auto">
              <a:spcAft>
                <a:spcPts val="0"/>
              </a:spcAft>
              <a:defRPr/>
            </a:pPr>
            <a:r>
              <a:rPr lang="it-IT" dirty="0" smtClean="0"/>
              <a:t>in quali altri casi sia opportuna e necessaria l'adozione di una personalizzazione della didattica ed eventualmente l’applicazione di misure compensative o </a:t>
            </a:r>
            <a:r>
              <a:rPr lang="it-IT" dirty="0" err="1" smtClean="0"/>
              <a:t>dispensative</a:t>
            </a:r>
            <a:r>
              <a:rPr lang="it-IT" dirty="0" smtClean="0"/>
              <a:t>. 	</a:t>
            </a:r>
          </a:p>
          <a:p>
            <a:pPr fontAlgn="auto">
              <a:spcAft>
                <a:spcPts val="0"/>
              </a:spcAft>
              <a:buFont typeface="Arial" pitchFamily="34" charset="0"/>
              <a:buChar char="•"/>
              <a:defRPr/>
            </a:pPr>
            <a:endParaRPr lang="it-IT" dirty="0"/>
          </a:p>
        </p:txBody>
      </p:sp>
      <p:sp>
        <p:nvSpPr>
          <p:cNvPr id="2" name="Segnaposto piè di pagina 1"/>
          <p:cNvSpPr>
            <a:spLocks noGrp="1"/>
          </p:cNvSpPr>
          <p:nvPr>
            <p:ph type="ftr" sz="quarter" idx="11"/>
          </p:nvPr>
        </p:nvSpPr>
        <p:spPr>
          <a:xfrm>
            <a:off x="539552" y="6356350"/>
            <a:ext cx="7920880" cy="365125"/>
          </a:xfrm>
        </p:spPr>
        <p:txBody>
          <a:bodyPr/>
          <a:lstStyle/>
          <a:p>
            <a:pPr>
              <a:defRPr/>
            </a:pPr>
            <a:r>
              <a:rPr lang="it-IT" dirty="0"/>
              <a:t>Commissione Qualità : Figure Strumentali - Gruppo dell‘Inclusione</a:t>
            </a:r>
          </a:p>
          <a:p>
            <a:pPr>
              <a:defRPr/>
            </a:pPr>
            <a:endParaRPr lang="it-IT"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Titolo 1"/>
          <p:cNvSpPr>
            <a:spLocks noGrp="1"/>
          </p:cNvSpPr>
          <p:nvPr>
            <p:ph type="title"/>
          </p:nvPr>
        </p:nvSpPr>
        <p:spPr/>
        <p:txBody>
          <a:bodyPr/>
          <a:lstStyle/>
          <a:p>
            <a:endParaRPr lang="it-IT" smtClean="0"/>
          </a:p>
        </p:txBody>
      </p:sp>
      <p:sp>
        <p:nvSpPr>
          <p:cNvPr id="3" name="Segnaposto contenuto 2"/>
          <p:cNvSpPr>
            <a:spLocks noGrp="1"/>
          </p:cNvSpPr>
          <p:nvPr>
            <p:ph idx="1"/>
          </p:nvPr>
        </p:nvSpPr>
        <p:spPr/>
        <p:txBody>
          <a:bodyPr rtlCol="0">
            <a:normAutofit/>
          </a:bodyPr>
          <a:lstStyle/>
          <a:p>
            <a:pPr fontAlgn="auto">
              <a:spcAft>
                <a:spcPts val="0"/>
              </a:spcAft>
              <a:buFont typeface="Arial" pitchFamily="34" charset="0"/>
              <a:buChar char="•"/>
              <a:defRPr/>
            </a:pPr>
            <a:r>
              <a:rPr lang="it-IT" sz="1700" b="1" dirty="0" smtClean="0"/>
              <a:t>PERSONALE SOCIO EDUCATIVO CULTURALE 	-condivide la formulazione del P.E.I. su base ICF e P.D.P.  </a:t>
            </a:r>
            <a:r>
              <a:rPr lang="it-IT" sz="1700" b="1" dirty="0"/>
              <a:t>p</a:t>
            </a:r>
            <a:r>
              <a:rPr lang="it-IT" sz="1700" b="1" dirty="0" smtClean="0"/>
              <a:t>er BES</a:t>
            </a:r>
          </a:p>
          <a:p>
            <a:pPr fontAlgn="auto">
              <a:spcAft>
                <a:spcPts val="0"/>
              </a:spcAft>
              <a:buFont typeface="Arial" pitchFamily="34" charset="0"/>
              <a:buChar char="•"/>
              <a:defRPr/>
            </a:pPr>
            <a:r>
              <a:rPr lang="it-IT" sz="1700" dirty="0" smtClean="0"/>
              <a:t>-collabora con gli insegnanti per la partecipazione dell’alunno a tutte le attività scolastiche e formative </a:t>
            </a:r>
          </a:p>
          <a:p>
            <a:pPr fontAlgn="auto">
              <a:spcAft>
                <a:spcPts val="0"/>
              </a:spcAft>
              <a:buFont typeface="Arial" pitchFamily="34" charset="0"/>
              <a:buChar char="•"/>
              <a:defRPr/>
            </a:pPr>
            <a:r>
              <a:rPr lang="it-IT" sz="1700" dirty="0" smtClean="0"/>
              <a:t>-si attiva per il potenziamento dell’autonomia, della comunicazione e della relazione dell’alunno 	</a:t>
            </a:r>
          </a:p>
          <a:p>
            <a:pPr fontAlgn="auto">
              <a:spcAft>
                <a:spcPts val="0"/>
              </a:spcAft>
              <a:buFont typeface="Arial" pitchFamily="34" charset="0"/>
              <a:buChar char="•"/>
              <a:defRPr/>
            </a:pPr>
            <a:r>
              <a:rPr lang="it-IT" sz="1700" b="1" dirty="0" smtClean="0"/>
              <a:t>PERSONALE </a:t>
            </a:r>
            <a:r>
              <a:rPr lang="it-IT" sz="1700" b="1" dirty="0" err="1" smtClean="0"/>
              <a:t>DI</a:t>
            </a:r>
            <a:r>
              <a:rPr lang="it-IT" sz="1700" b="1" dirty="0" smtClean="0"/>
              <a:t> SEGRETERIA 	- collabora con gli insegnanti nella gestione dei documenti e nelle pratiche relative all’area alunni con </a:t>
            </a:r>
            <a:r>
              <a:rPr lang="it-IT" sz="1700" b="1" dirty="0" err="1" smtClean="0"/>
              <a:t>B.E.S.</a:t>
            </a:r>
            <a:r>
              <a:rPr lang="it-IT" sz="1700" b="1" dirty="0" smtClean="0"/>
              <a:t> 	</a:t>
            </a:r>
          </a:p>
          <a:p>
            <a:pPr fontAlgn="auto">
              <a:spcAft>
                <a:spcPts val="0"/>
              </a:spcAft>
              <a:buFont typeface="Arial" pitchFamily="34" charset="0"/>
              <a:buChar char="•"/>
              <a:defRPr/>
            </a:pPr>
            <a:r>
              <a:rPr lang="it-IT" sz="1700" b="1" dirty="0" smtClean="0"/>
              <a:t>COLLABORATORI SCOLASTICI 	-su richiesta, aiuta l’alunno disabile negli spostamenti interni, in mensa e nei servizi </a:t>
            </a:r>
          </a:p>
          <a:p>
            <a:pPr fontAlgn="auto">
              <a:spcAft>
                <a:spcPts val="0"/>
              </a:spcAft>
              <a:buFont typeface="Arial" pitchFamily="34" charset="0"/>
              <a:buChar char="•"/>
              <a:defRPr/>
            </a:pPr>
            <a:r>
              <a:rPr lang="it-IT" sz="1700" dirty="0" smtClean="0"/>
              <a:t>-si occupa dell’assistenza materiale e dell’igiene degli alunni disabili. </a:t>
            </a:r>
          </a:p>
          <a:p>
            <a:pPr fontAlgn="auto">
              <a:spcAft>
                <a:spcPts val="0"/>
              </a:spcAft>
              <a:buFont typeface="Arial" pitchFamily="34" charset="0"/>
              <a:buChar char="•"/>
              <a:defRPr/>
            </a:pPr>
            <a:r>
              <a:rPr lang="it-IT" sz="1700" dirty="0" smtClean="0"/>
              <a:t>-concorre con gli insegnanti ad una più vigile sorveglianza sugli alunni negli spazi comuni </a:t>
            </a:r>
            <a:r>
              <a:rPr lang="it-IT" dirty="0" smtClean="0"/>
              <a:t>	</a:t>
            </a:r>
          </a:p>
          <a:p>
            <a:pPr fontAlgn="auto">
              <a:spcAft>
                <a:spcPts val="0"/>
              </a:spcAft>
              <a:buFont typeface="Arial" pitchFamily="34" charset="0"/>
              <a:buChar char="•"/>
              <a:defRPr/>
            </a:pPr>
            <a:endParaRPr lang="it-IT" dirty="0"/>
          </a:p>
        </p:txBody>
      </p:sp>
      <p:sp>
        <p:nvSpPr>
          <p:cNvPr id="2" name="Segnaposto piè di pagina 1"/>
          <p:cNvSpPr>
            <a:spLocks noGrp="1"/>
          </p:cNvSpPr>
          <p:nvPr>
            <p:ph type="ftr" sz="quarter" idx="11"/>
          </p:nvPr>
        </p:nvSpPr>
        <p:spPr>
          <a:xfrm>
            <a:off x="611560" y="6356350"/>
            <a:ext cx="7992888" cy="365125"/>
          </a:xfrm>
        </p:spPr>
        <p:txBody>
          <a:bodyPr/>
          <a:lstStyle/>
          <a:p>
            <a:pPr>
              <a:defRPr/>
            </a:pPr>
            <a:r>
              <a:rPr lang="it-IT" dirty="0"/>
              <a:t>Commissione Qualità : Figure Strumentali - Gruppo dell‘Inclusione</a:t>
            </a:r>
          </a:p>
          <a:p>
            <a:pPr>
              <a:defRPr/>
            </a:pPr>
            <a:endParaRPr lang="it-IT"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Titolo 1"/>
          <p:cNvSpPr>
            <a:spLocks noGrp="1"/>
          </p:cNvSpPr>
          <p:nvPr>
            <p:ph type="title"/>
          </p:nvPr>
        </p:nvSpPr>
        <p:spPr/>
        <p:txBody>
          <a:bodyPr/>
          <a:lstStyle/>
          <a:p>
            <a:r>
              <a:rPr lang="it-IT" sz="2000" b="1" dirty="0" smtClean="0"/>
              <a:t>PROGETTO </a:t>
            </a:r>
            <a:r>
              <a:rPr lang="it-IT" sz="2000" b="1" dirty="0" err="1" smtClean="0"/>
              <a:t>DI</a:t>
            </a:r>
            <a:r>
              <a:rPr lang="it-IT" sz="2000" b="1" dirty="0" smtClean="0"/>
              <a:t> INCLUSIONE PER GLI ALUNNI CON </a:t>
            </a:r>
            <a:r>
              <a:rPr lang="it-IT" sz="2000" b="1" dirty="0" err="1" smtClean="0"/>
              <a:t>B.E.S.</a:t>
            </a:r>
            <a:r>
              <a:rPr lang="it-IT" sz="2000" b="1" dirty="0" smtClean="0"/>
              <a:t/>
            </a:r>
            <a:br>
              <a:rPr lang="it-IT" sz="2000" b="1" dirty="0" smtClean="0"/>
            </a:br>
            <a:r>
              <a:rPr lang="it-IT" sz="2000" b="1" dirty="0" smtClean="0"/>
              <a:t> E L’ALUNNO DISABILE </a:t>
            </a:r>
            <a:br>
              <a:rPr lang="it-IT" sz="2000" b="1" dirty="0" smtClean="0"/>
            </a:br>
            <a:r>
              <a:rPr lang="it-IT" sz="2000" b="1" dirty="0" smtClean="0"/>
              <a:t> 	</a:t>
            </a:r>
            <a:br>
              <a:rPr lang="it-IT" sz="2000" b="1" dirty="0" smtClean="0"/>
            </a:br>
            <a:r>
              <a:rPr lang="it-IT" sz="2000" b="1" dirty="0" smtClean="0"/>
              <a:t> </a:t>
            </a:r>
            <a:endParaRPr lang="it-IT" sz="2000" dirty="0" smtClean="0"/>
          </a:p>
        </p:txBody>
      </p:sp>
      <p:sp>
        <p:nvSpPr>
          <p:cNvPr id="3" name="Segnaposto contenuto 2"/>
          <p:cNvSpPr>
            <a:spLocks noGrp="1"/>
          </p:cNvSpPr>
          <p:nvPr>
            <p:ph idx="1"/>
          </p:nvPr>
        </p:nvSpPr>
        <p:spPr/>
        <p:txBody>
          <a:bodyPr rtlCol="0">
            <a:normAutofit fontScale="47500" lnSpcReduction="20000"/>
          </a:bodyPr>
          <a:lstStyle/>
          <a:p>
            <a:pPr fontAlgn="auto">
              <a:spcAft>
                <a:spcPts val="0"/>
              </a:spcAft>
              <a:buFont typeface="Arial" pitchFamily="34" charset="0"/>
              <a:buNone/>
              <a:defRPr/>
            </a:pPr>
            <a:r>
              <a:rPr lang="it-IT" b="1" dirty="0" smtClean="0"/>
              <a:t>	</a:t>
            </a:r>
          </a:p>
          <a:p>
            <a:pPr fontAlgn="auto">
              <a:spcAft>
                <a:spcPts val="0"/>
              </a:spcAft>
              <a:buFont typeface="Arial" pitchFamily="34" charset="0"/>
              <a:buChar char="•"/>
              <a:defRPr/>
            </a:pPr>
            <a:r>
              <a:rPr lang="it-IT" b="1" dirty="0" smtClean="0"/>
              <a:t>ISCRIZIONE 	Secondo i tempi e i modi previsti dalla Legge. 	Nell’ambito delle attività proposte per le giornate dell’OPEN DAY e dei percorsi di continuità tra scuola dell’infanzia e scuola primaria, l’alunno e la sua famiglia possono visitare la scuola ed avere un primo contatto conoscitivo. </a:t>
            </a:r>
          </a:p>
          <a:p>
            <a:pPr fontAlgn="auto">
              <a:spcAft>
                <a:spcPts val="0"/>
              </a:spcAft>
              <a:buFont typeface="Arial" pitchFamily="34" charset="0"/>
              <a:buNone/>
              <a:defRPr/>
            </a:pPr>
            <a:r>
              <a:rPr lang="it-IT" dirty="0" smtClean="0"/>
              <a:t>Dopo l’atto d’iscrizione, la famiglia dovrà, entro breve tempo, </a:t>
            </a:r>
          </a:p>
          <a:p>
            <a:pPr fontAlgn="auto">
              <a:spcAft>
                <a:spcPts val="0"/>
              </a:spcAft>
              <a:buFont typeface="Arial" pitchFamily="34" charset="0"/>
              <a:buNone/>
              <a:defRPr/>
            </a:pPr>
            <a:r>
              <a:rPr lang="it-IT" dirty="0" smtClean="0"/>
              <a:t>far pervenire la certificazione attestante la diagnosi clinica direttamente presso gli uffici di presidenza. </a:t>
            </a:r>
          </a:p>
          <a:p>
            <a:pPr fontAlgn="auto">
              <a:spcAft>
                <a:spcPts val="0"/>
              </a:spcAft>
              <a:buFont typeface="Arial" pitchFamily="34" charset="0"/>
              <a:buNone/>
              <a:defRPr/>
            </a:pPr>
            <a:r>
              <a:rPr lang="it-IT" dirty="0" smtClean="0"/>
              <a:t>	</a:t>
            </a:r>
          </a:p>
          <a:p>
            <a:pPr fontAlgn="auto">
              <a:spcAft>
                <a:spcPts val="0"/>
              </a:spcAft>
              <a:buFont typeface="Arial" pitchFamily="34" charset="0"/>
              <a:buChar char="•"/>
              <a:defRPr/>
            </a:pPr>
            <a:r>
              <a:rPr lang="it-IT" b="1" dirty="0" smtClean="0"/>
              <a:t>PRE-ACCOGLIENZA 	Entro maggio e previo accordi preliminari con la Direzione e gli insegnanti. 	E’ possibile programmare ulteriori incontri di continuità, funzionali alla reciproca conoscenza tra l’alunno e la scuola (personale, struttura, attività, </a:t>
            </a:r>
            <a:r>
              <a:rPr lang="it-IT" b="1" dirty="0" err="1" smtClean="0"/>
              <a:t>ecc…</a:t>
            </a:r>
            <a:r>
              <a:rPr lang="it-IT" b="1" dirty="0" smtClean="0"/>
              <a:t>). 	</a:t>
            </a:r>
          </a:p>
          <a:p>
            <a:pPr fontAlgn="auto">
              <a:spcAft>
                <a:spcPts val="0"/>
              </a:spcAft>
              <a:buFont typeface="Arial" pitchFamily="34" charset="0"/>
              <a:buChar char="•"/>
              <a:defRPr/>
            </a:pPr>
            <a:r>
              <a:rPr lang="it-IT" b="1" dirty="0" smtClean="0"/>
              <a:t>CONDIVISIONE 	Prima di settembre. 	Presentazione del caso dell’alunno all’equipe - pedagogica e didattica. </a:t>
            </a:r>
          </a:p>
          <a:p>
            <a:pPr fontAlgn="auto">
              <a:spcAft>
                <a:spcPts val="0"/>
              </a:spcAft>
              <a:buFont typeface="Arial" pitchFamily="34" charset="0"/>
              <a:buNone/>
              <a:defRPr/>
            </a:pPr>
            <a:r>
              <a:rPr lang="it-IT" b="1" dirty="0" smtClean="0"/>
              <a:t>	</a:t>
            </a:r>
          </a:p>
          <a:p>
            <a:pPr fontAlgn="auto">
              <a:spcAft>
                <a:spcPts val="0"/>
              </a:spcAft>
              <a:buFont typeface="Arial" pitchFamily="34" charset="0"/>
              <a:buChar char="•"/>
              <a:defRPr/>
            </a:pPr>
            <a:r>
              <a:rPr lang="it-IT" b="1" dirty="0" smtClean="0"/>
              <a:t>ACCOGLIENZA 	Dal 10 settembre in poi.. 	Conoscenza con il gruppo classe: vengono preposte una serie di attività rivolte alle classi coinvolte e non solo, finalizzate ad un positivo inserimento dell’alunno nella nuova scuola. </a:t>
            </a:r>
          </a:p>
          <a:p>
            <a:pPr fontAlgn="auto">
              <a:spcAft>
                <a:spcPts val="0"/>
              </a:spcAft>
              <a:buFont typeface="Arial" pitchFamily="34" charset="0"/>
              <a:buChar char="•"/>
              <a:defRPr/>
            </a:pPr>
            <a:r>
              <a:rPr lang="it-IT" dirty="0" smtClean="0"/>
              <a:t>Successivamente vengono contattati gli operatori ASL, per la costruzione del progetto di vita. 	</a:t>
            </a:r>
          </a:p>
          <a:p>
            <a:pPr fontAlgn="auto">
              <a:spcAft>
                <a:spcPts val="0"/>
              </a:spcAft>
              <a:buFont typeface="Arial" pitchFamily="34" charset="0"/>
              <a:buChar char="•"/>
              <a:defRPr/>
            </a:pPr>
            <a:endParaRPr lang="it-IT" dirty="0"/>
          </a:p>
        </p:txBody>
      </p:sp>
      <p:sp>
        <p:nvSpPr>
          <p:cNvPr id="2" name="Segnaposto piè di pagina 1"/>
          <p:cNvSpPr>
            <a:spLocks noGrp="1"/>
          </p:cNvSpPr>
          <p:nvPr>
            <p:ph type="ftr" sz="quarter" idx="11"/>
          </p:nvPr>
        </p:nvSpPr>
        <p:spPr>
          <a:xfrm>
            <a:off x="457200" y="6356350"/>
            <a:ext cx="8003232" cy="365125"/>
          </a:xfrm>
        </p:spPr>
        <p:txBody>
          <a:bodyPr/>
          <a:lstStyle/>
          <a:p>
            <a:pPr>
              <a:defRPr/>
            </a:pPr>
            <a:r>
              <a:rPr lang="it-IT" dirty="0"/>
              <a:t>Commissione Qualità : Figure Strumentali - Gruppo dell‘Inclusione</a:t>
            </a:r>
          </a:p>
          <a:p>
            <a:pPr>
              <a:defRPr/>
            </a:pPr>
            <a:endParaRPr lang="it-IT"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Titolo 1"/>
          <p:cNvSpPr>
            <a:spLocks noGrp="1"/>
          </p:cNvSpPr>
          <p:nvPr>
            <p:ph type="title"/>
          </p:nvPr>
        </p:nvSpPr>
        <p:spPr/>
        <p:txBody>
          <a:bodyPr/>
          <a:lstStyle/>
          <a:p>
            <a:r>
              <a:rPr lang="it-IT" sz="2000" b="1" dirty="0" smtClean="0">
                <a:latin typeface="+mn-lt"/>
              </a:rPr>
              <a:t>	PERSONE COINVOLTE 		</a:t>
            </a:r>
            <a:br>
              <a:rPr lang="it-IT" sz="2000" b="1" dirty="0" smtClean="0">
                <a:latin typeface="+mn-lt"/>
              </a:rPr>
            </a:br>
            <a:endParaRPr lang="it-IT" sz="2000" dirty="0" smtClean="0">
              <a:latin typeface="+mn-lt"/>
            </a:endParaRPr>
          </a:p>
        </p:txBody>
      </p:sp>
      <p:sp>
        <p:nvSpPr>
          <p:cNvPr id="3" name="Segnaposto contenuto 2"/>
          <p:cNvSpPr>
            <a:spLocks noGrp="1"/>
          </p:cNvSpPr>
          <p:nvPr>
            <p:ph idx="1"/>
          </p:nvPr>
        </p:nvSpPr>
        <p:spPr/>
        <p:txBody>
          <a:bodyPr rtlCol="0">
            <a:normAutofit lnSpcReduction="10000"/>
          </a:bodyPr>
          <a:lstStyle/>
          <a:p>
            <a:pPr fontAlgn="auto">
              <a:spcAft>
                <a:spcPts val="0"/>
              </a:spcAft>
              <a:buFont typeface="Arial" pitchFamily="34" charset="0"/>
              <a:buChar char="•"/>
              <a:defRPr/>
            </a:pPr>
            <a:r>
              <a:rPr lang="it-IT" sz="1900" b="1" dirty="0" smtClean="0"/>
              <a:t>ANALISI DELLA DOCUMENTAZIONE PRESENTE AGLI ATTI DELLA SCUOLA (precedenti PEI- PDF – PDP e diagnosi funzionale) 	Insegnante di sostegno </a:t>
            </a:r>
          </a:p>
          <a:p>
            <a:pPr fontAlgn="auto">
              <a:spcAft>
                <a:spcPts val="0"/>
              </a:spcAft>
              <a:buFont typeface="Arial" pitchFamily="34" charset="0"/>
              <a:buChar char="•"/>
              <a:defRPr/>
            </a:pPr>
            <a:r>
              <a:rPr lang="it-IT" sz="1900" dirty="0" smtClean="0"/>
              <a:t>Insegnanti di classe 	SETTEMBRE 	</a:t>
            </a:r>
          </a:p>
          <a:p>
            <a:pPr fontAlgn="auto">
              <a:spcAft>
                <a:spcPts val="0"/>
              </a:spcAft>
              <a:buFont typeface="Arial" pitchFamily="34" charset="0"/>
              <a:buChar char="•"/>
              <a:defRPr/>
            </a:pPr>
            <a:r>
              <a:rPr lang="it-IT" sz="1900" b="1" dirty="0" smtClean="0"/>
              <a:t>SCAMBIO INFORMAZIONI SULL’ALUNNO 	Insegnante di sostegno, gruppo per l’inclusione, docenti curricolari, operatori, educatori, docenti infanzia, docenti scuola di provenienza e genitori. 	SETTEMBRE-OTTOBRE 	</a:t>
            </a:r>
          </a:p>
          <a:p>
            <a:pPr fontAlgn="auto">
              <a:spcAft>
                <a:spcPts val="0"/>
              </a:spcAft>
              <a:buFont typeface="Arial" pitchFamily="34" charset="0"/>
              <a:buChar char="•"/>
              <a:defRPr/>
            </a:pPr>
            <a:r>
              <a:rPr lang="it-IT" sz="1900" b="1" dirty="0" smtClean="0"/>
              <a:t>PROGETTAZIONE </a:t>
            </a:r>
            <a:r>
              <a:rPr lang="it-IT" sz="1900" b="1" dirty="0" err="1" smtClean="0"/>
              <a:t>P.E.I</a:t>
            </a:r>
            <a:r>
              <a:rPr lang="it-IT" sz="1900" b="1" dirty="0" smtClean="0"/>
              <a:t> o </a:t>
            </a:r>
            <a:r>
              <a:rPr lang="it-IT" sz="1900" b="1" dirty="0" err="1" smtClean="0"/>
              <a:t>P.D.P.</a:t>
            </a:r>
            <a:r>
              <a:rPr lang="it-IT" sz="1900" b="1" dirty="0" smtClean="0"/>
              <a:t> 	Insegnante di sostegno, insegnanti curricolari, operatori ed educatori. 	NOVEMBRE: per i casi già in carico. </a:t>
            </a:r>
            <a:r>
              <a:rPr lang="it-IT" sz="1900" dirty="0" smtClean="0"/>
              <a:t> 	</a:t>
            </a:r>
          </a:p>
          <a:p>
            <a:pPr fontAlgn="auto">
              <a:spcAft>
                <a:spcPts val="0"/>
              </a:spcAft>
              <a:buFont typeface="Arial" pitchFamily="34" charset="0"/>
              <a:buChar char="•"/>
              <a:defRPr/>
            </a:pPr>
            <a:r>
              <a:rPr lang="it-IT" sz="1900" b="1" dirty="0" smtClean="0"/>
              <a:t>CONSAPEVOLEZZA E CONDIVISIONE 	Insegnante di sostegno, insegnanti curricolari, operatori, educatori, neuropsichiatria di riferimento e genitori. 	1° e 2° GRUPPO OPERATIVO 	</a:t>
            </a:r>
          </a:p>
          <a:p>
            <a:pPr fontAlgn="auto">
              <a:spcAft>
                <a:spcPts val="0"/>
              </a:spcAft>
              <a:buFont typeface="Arial" pitchFamily="34" charset="0"/>
              <a:buChar char="•"/>
              <a:defRPr/>
            </a:pPr>
            <a:r>
              <a:rPr lang="it-IT" sz="1900" b="1" dirty="0" smtClean="0"/>
              <a:t>PARTECIPAZIONE ED INCLUSIONE 	Insegnante di sostegno, insegnanti curricolari, operatori, educatori e genitori. 	OTTOBRE-GIUGNO 	</a:t>
            </a:r>
          </a:p>
          <a:p>
            <a:pPr fontAlgn="auto">
              <a:spcAft>
                <a:spcPts val="0"/>
              </a:spcAft>
              <a:buFont typeface="Arial" pitchFamily="34" charset="0"/>
              <a:buChar char="•"/>
              <a:defRPr/>
            </a:pPr>
            <a:endParaRPr lang="it-IT" dirty="0"/>
          </a:p>
        </p:txBody>
      </p:sp>
      <p:sp>
        <p:nvSpPr>
          <p:cNvPr id="2" name="Segnaposto piè di pagina 1"/>
          <p:cNvSpPr>
            <a:spLocks noGrp="1"/>
          </p:cNvSpPr>
          <p:nvPr>
            <p:ph type="ftr" sz="quarter" idx="11"/>
          </p:nvPr>
        </p:nvSpPr>
        <p:spPr>
          <a:xfrm>
            <a:off x="611560" y="6356350"/>
            <a:ext cx="8075240" cy="365125"/>
          </a:xfrm>
        </p:spPr>
        <p:txBody>
          <a:bodyPr/>
          <a:lstStyle/>
          <a:p>
            <a:pPr>
              <a:defRPr/>
            </a:pPr>
            <a:r>
              <a:rPr lang="it-IT" dirty="0"/>
              <a:t>Commissione Qualità : Figure Strumentali - Gruppo dell‘Inclusione</a:t>
            </a:r>
          </a:p>
          <a:p>
            <a:pPr>
              <a:defRPr/>
            </a:pPr>
            <a:endParaRPr lang="it-IT"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Titolo 1"/>
          <p:cNvSpPr>
            <a:spLocks noGrp="1"/>
          </p:cNvSpPr>
          <p:nvPr>
            <p:ph type="title"/>
          </p:nvPr>
        </p:nvSpPr>
        <p:spPr/>
        <p:txBody>
          <a:bodyPr/>
          <a:lstStyle/>
          <a:p>
            <a:r>
              <a:rPr lang="it-IT" smtClean="0">
                <a:latin typeface="Comic Sans MS" pitchFamily="66" charset="0"/>
              </a:rPr>
              <a:t>LE FINALITA’</a:t>
            </a:r>
          </a:p>
        </p:txBody>
      </p:sp>
      <p:sp>
        <p:nvSpPr>
          <p:cNvPr id="14338" name="Segnaposto contenuto 2"/>
          <p:cNvSpPr>
            <a:spLocks noGrp="1"/>
          </p:cNvSpPr>
          <p:nvPr>
            <p:ph idx="1"/>
          </p:nvPr>
        </p:nvSpPr>
        <p:spPr>
          <a:xfrm>
            <a:off x="357158" y="1214422"/>
            <a:ext cx="8258175" cy="4911725"/>
          </a:xfrm>
        </p:spPr>
        <p:txBody>
          <a:bodyPr/>
          <a:lstStyle/>
          <a:p>
            <a:pPr algn="ctr">
              <a:buNone/>
            </a:pPr>
            <a:r>
              <a:rPr lang="it-IT" sz="1000" dirty="0" smtClean="0"/>
              <a:t>PREMESSA</a:t>
            </a:r>
          </a:p>
          <a:p>
            <a:r>
              <a:rPr lang="it-IT" sz="1000" dirty="0" smtClean="0"/>
              <a:t> </a:t>
            </a:r>
          </a:p>
          <a:p>
            <a:r>
              <a:rPr lang="it-IT" sz="1000" dirty="0" smtClean="0"/>
              <a:t> </a:t>
            </a:r>
          </a:p>
          <a:p>
            <a:r>
              <a:rPr lang="it-IT" sz="1000" dirty="0" smtClean="0"/>
              <a:t>In questi ultimi anni il nostro sistema educativo è interessato da un controverso processo di riforma che ha posto la cultura dell’inclusione al centro dell’azione formativa e questo perché, accanto al 2 – 3 % di alunni “diversamente abili “certificati, c’è un altro 20% della popolazione scolastica che presenta vari tipi di  “</a:t>
            </a:r>
            <a:r>
              <a:rPr lang="it-IT" sz="1000" b="1" dirty="0" smtClean="0"/>
              <a:t>B</a:t>
            </a:r>
            <a:r>
              <a:rPr lang="it-IT" sz="1000" dirty="0" smtClean="0"/>
              <a:t>isogni </a:t>
            </a:r>
            <a:r>
              <a:rPr lang="it-IT" sz="1000" b="1" dirty="0" smtClean="0"/>
              <a:t>E</a:t>
            </a:r>
            <a:r>
              <a:rPr lang="it-IT" sz="1000" dirty="0" smtClean="0"/>
              <a:t>ducativi </a:t>
            </a:r>
            <a:r>
              <a:rPr lang="it-IT" sz="1000" b="1" dirty="0" smtClean="0"/>
              <a:t>S</a:t>
            </a:r>
            <a:r>
              <a:rPr lang="it-IT" sz="1000" dirty="0" smtClean="0"/>
              <a:t>peciali” BES : alunni con disturbi specifici dell’apprendimento, alunni con difficoltà psicologiche , comportamentali e relazionali, alunni iperattivi, alunni che presentano svantaggio sociale e varie differenze linguistiche, culturali ed etniche.  Gli studenti che hanno queste caratteristiche richiedono interventi specifici sia di tipo organizzativo, sia di natura pedagogico – didattica. La scuola per essere davvero inclusiva per tutti i suoi alunni deve tener conto di queste diversità presenti all’interno delle classi, organizzando una didattica il più possibile differenziata efficace e vicina alle reali esigenze di tutti gli studenti.</a:t>
            </a:r>
          </a:p>
          <a:p>
            <a:r>
              <a:rPr lang="it-IT" sz="1000" dirty="0" smtClean="0"/>
              <a:t>Il  piano annuale per l’inclusione deve prevedere la possibilità di dare risposte diverse a esigenze educative differenti, organizzando al suo interno forme di flessibilità e adattamenti in grado di rispondere alle varie domande educative.</a:t>
            </a:r>
          </a:p>
          <a:p>
            <a:r>
              <a:rPr lang="it-IT" sz="1000" dirty="0" smtClean="0"/>
              <a:t> </a:t>
            </a:r>
          </a:p>
          <a:p>
            <a:r>
              <a:rPr lang="it-IT" sz="1000" dirty="0" smtClean="0"/>
              <a:t>LE FINALITA’</a:t>
            </a:r>
          </a:p>
          <a:p>
            <a:r>
              <a:rPr lang="it-IT" sz="1000" dirty="0" smtClean="0"/>
              <a:t>Il piano annuale per l’inclusione esplicita i principi, i criteri  ed indicazioni riguardanti le procedure e le pratiche da porre in atto per un adeguato inserimento ed integrazione degli alunni; definisce i compiti  e i ruoli delle figure operanti all’interno dell’istituzione scolastica; traccia le linee delle possibili fasi dell’accoglienza e delle attività di facilitazione per l’apprendimento; costituisce uno strumento di lavoro e pertanto viene integrato e rivisto periodicamente , sulla base delle esperienze realizzate.</a:t>
            </a:r>
          </a:p>
          <a:p>
            <a:r>
              <a:rPr lang="it-IT" sz="1000" dirty="0" smtClean="0"/>
              <a:t>Esso si propone di:</a:t>
            </a:r>
          </a:p>
          <a:p>
            <a:r>
              <a:rPr lang="it-IT" sz="1000" dirty="0" smtClean="0"/>
              <a:t>definire pratiche condivise tra tutto il personale all’interno del nostro Istituto</a:t>
            </a:r>
          </a:p>
          <a:p>
            <a:r>
              <a:rPr lang="it-IT" sz="1000" dirty="0" smtClean="0"/>
              <a:t>Facilitare l’ingresso degli alunni a scuola e sostenerli nella fase di adattamento al nuovo ambiente</a:t>
            </a:r>
          </a:p>
          <a:p>
            <a:r>
              <a:rPr lang="it-IT" sz="1000" dirty="0" smtClean="0"/>
              <a:t>Promuovere qualsiasi iniziativa di comunicazione e di collaborazione tra scuola ed Enti locali (Comune, Asl, </a:t>
            </a:r>
            <a:r>
              <a:rPr lang="it-IT" sz="1000" dirty="0" err="1" smtClean="0"/>
              <a:t>Provincia……</a:t>
            </a:r>
            <a:r>
              <a:rPr lang="it-IT" sz="1000" dirty="0" smtClean="0"/>
              <a:t>)</a:t>
            </a:r>
          </a:p>
          <a:p>
            <a:r>
              <a:rPr lang="it-IT" sz="1000" dirty="0" smtClean="0"/>
              <a:t> </a:t>
            </a:r>
          </a:p>
          <a:p>
            <a:r>
              <a:rPr lang="it-IT" sz="1000" dirty="0" smtClean="0"/>
              <a:t>Inoltre, delinea prassi condivise di carattere:</a:t>
            </a:r>
          </a:p>
          <a:p>
            <a:r>
              <a:rPr lang="it-IT" sz="1000" dirty="0" smtClean="0"/>
              <a:t>-amministrativo e burocratico (documentazione necessaria)</a:t>
            </a:r>
          </a:p>
          <a:p>
            <a:r>
              <a:rPr lang="it-IT" sz="1000" dirty="0" smtClean="0"/>
              <a:t>- Comunicativo relazionale (prima conoscenza)</a:t>
            </a:r>
          </a:p>
          <a:p>
            <a:r>
              <a:rPr lang="it-IT" sz="1000" dirty="0" smtClean="0"/>
              <a:t>- Educativo- didattico (assegnazione della classe, accoglienza, coinvolgimento dell’equipe pedagogica      e didattica)</a:t>
            </a:r>
          </a:p>
          <a:p>
            <a:r>
              <a:rPr lang="it-IT" sz="1000" dirty="0" smtClean="0"/>
              <a:t>- Sociale (eventuali rapporti e collaborazione della scuola con il territorio per la costruzione del progetto di vita o del piano didattico personalizzato)</a:t>
            </a:r>
          </a:p>
          <a:p>
            <a:pPr>
              <a:buNone/>
            </a:pPr>
            <a:r>
              <a:rPr lang="it-IT" sz="1000" dirty="0" smtClean="0"/>
              <a:t> </a:t>
            </a:r>
          </a:p>
          <a:p>
            <a:pPr>
              <a:buNone/>
            </a:pPr>
            <a:r>
              <a:rPr lang="it-IT" sz="1000" dirty="0" smtClean="0"/>
              <a:t> </a:t>
            </a:r>
          </a:p>
          <a:p>
            <a:pPr>
              <a:buNone/>
            </a:pPr>
            <a:r>
              <a:rPr lang="it-IT" sz="1000" dirty="0" smtClean="0"/>
              <a:t>                                                                                                 </a:t>
            </a:r>
          </a:p>
          <a:p>
            <a:endParaRPr lang="it-IT" sz="1000" dirty="0" smtClean="0"/>
          </a:p>
        </p:txBody>
      </p:sp>
      <p:sp>
        <p:nvSpPr>
          <p:cNvPr id="2" name="Segnaposto piè di pagina 1"/>
          <p:cNvSpPr>
            <a:spLocks noGrp="1"/>
          </p:cNvSpPr>
          <p:nvPr>
            <p:ph type="ftr" sz="quarter" idx="11"/>
          </p:nvPr>
        </p:nvSpPr>
        <p:spPr>
          <a:xfrm>
            <a:off x="570113" y="6309320"/>
            <a:ext cx="8003773" cy="365125"/>
          </a:xfrm>
        </p:spPr>
        <p:txBody>
          <a:bodyPr/>
          <a:lstStyle/>
          <a:p>
            <a:pPr>
              <a:defRPr/>
            </a:pPr>
            <a:r>
              <a:rPr lang="it-IT" dirty="0"/>
              <a:t>Commissione Qualità : Figure Strumentali - Gruppo dell‘Inclusione</a:t>
            </a:r>
          </a:p>
          <a:p>
            <a:pPr>
              <a:defRPr/>
            </a:pPr>
            <a:endParaRPr lang="it-IT"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Titolo 1"/>
          <p:cNvSpPr>
            <a:spLocks noGrp="1"/>
          </p:cNvSpPr>
          <p:nvPr>
            <p:ph type="title"/>
          </p:nvPr>
        </p:nvSpPr>
        <p:spPr/>
        <p:txBody>
          <a:bodyPr/>
          <a:lstStyle/>
          <a:p>
            <a:r>
              <a:rPr lang="it-IT" sz="1800" b="1" dirty="0" smtClean="0">
                <a:latin typeface="Calibri" pitchFamily="34" charset="0"/>
              </a:rPr>
              <a:t>INDIVIDUAZIONE </a:t>
            </a:r>
            <a:r>
              <a:rPr lang="it-IT" sz="1800" b="1" dirty="0" err="1" smtClean="0">
                <a:latin typeface="Calibri" pitchFamily="34" charset="0"/>
              </a:rPr>
              <a:t>DI</a:t>
            </a:r>
            <a:r>
              <a:rPr lang="it-IT" sz="1800" b="1" dirty="0" smtClean="0">
                <a:latin typeface="Calibri" pitchFamily="34" charset="0"/>
              </a:rPr>
              <a:t> NUOVI ALUNNI CON </a:t>
            </a:r>
            <a:r>
              <a:rPr lang="it-IT" sz="1800" b="1" dirty="0" err="1" smtClean="0">
                <a:latin typeface="Calibri" pitchFamily="34" charset="0"/>
              </a:rPr>
              <a:t>B.E.S</a:t>
            </a:r>
            <a:endParaRPr lang="it-IT" sz="1800" dirty="0" smtClean="0">
              <a:latin typeface="Calibri" pitchFamily="34" charset="0"/>
            </a:endParaRPr>
          </a:p>
        </p:txBody>
      </p:sp>
      <p:sp>
        <p:nvSpPr>
          <p:cNvPr id="3" name="Segnaposto contenuto 2"/>
          <p:cNvSpPr>
            <a:spLocks noGrp="1"/>
          </p:cNvSpPr>
          <p:nvPr>
            <p:ph idx="1"/>
          </p:nvPr>
        </p:nvSpPr>
        <p:spPr/>
        <p:txBody>
          <a:bodyPr rtlCol="0">
            <a:normAutofit fontScale="55000" lnSpcReduction="20000"/>
          </a:bodyPr>
          <a:lstStyle/>
          <a:p>
            <a:pPr fontAlgn="auto">
              <a:spcAft>
                <a:spcPts val="0"/>
              </a:spcAft>
              <a:buFont typeface="Arial" pitchFamily="34" charset="0"/>
              <a:buChar char="•"/>
              <a:defRPr/>
            </a:pPr>
            <a:r>
              <a:rPr lang="it-IT" b="1" dirty="0" smtClean="0"/>
              <a:t>OSSERVAZIONE E</a:t>
            </a:r>
            <a:r>
              <a:rPr lang="it-IT" dirty="0" smtClean="0"/>
              <a:t> </a:t>
            </a:r>
            <a:r>
              <a:rPr lang="it-IT" b="1" dirty="0" smtClean="0"/>
              <a:t>RACCOLTA DATI</a:t>
            </a:r>
          </a:p>
          <a:p>
            <a:pPr fontAlgn="auto">
              <a:spcAft>
                <a:spcPts val="0"/>
              </a:spcAft>
              <a:buFont typeface="Arial" pitchFamily="34" charset="0"/>
              <a:buNone/>
              <a:defRPr/>
            </a:pPr>
            <a:r>
              <a:rPr lang="it-IT" b="1" dirty="0" smtClean="0"/>
              <a:t> 	</a:t>
            </a:r>
            <a:r>
              <a:rPr lang="it-IT" dirty="0" smtClean="0"/>
              <a:t>Inizia a partire dalla comparsa dei primi sintomi. Gli insegnanti di classe, sulla base dei sintomi manifestati dall’alunno, raccolgono ogni informazione, elaborato, fatto o cosa che possa documentare il presunto disturbo, disabilità o disagio. </a:t>
            </a:r>
            <a:r>
              <a:rPr lang="it-IT" b="1" dirty="0" smtClean="0"/>
              <a:t>	</a:t>
            </a:r>
          </a:p>
          <a:p>
            <a:pPr fontAlgn="auto">
              <a:spcAft>
                <a:spcPts val="0"/>
              </a:spcAft>
              <a:buFont typeface="Arial" pitchFamily="34" charset="0"/>
              <a:buChar char="•"/>
              <a:defRPr/>
            </a:pPr>
            <a:r>
              <a:rPr lang="it-IT" b="1" dirty="0" smtClean="0"/>
              <a:t>CONDIVISIONE 	</a:t>
            </a:r>
            <a:r>
              <a:rPr lang="it-IT" dirty="0" smtClean="0"/>
              <a:t>Il prima possibile 	Gli insegnanti, dopo una dettagliata osservazione e documentazione dei fatti, redigono all’attenzione del Dirigente Scolastico una relazione sull’andamento </a:t>
            </a:r>
            <a:r>
              <a:rPr lang="it-IT" dirty="0" err="1" smtClean="0"/>
              <a:t>didattico-educativo</a:t>
            </a:r>
            <a:r>
              <a:rPr lang="it-IT" dirty="0" smtClean="0"/>
              <a:t> dell’alunno che documenti quanto raccolto ed osservato. </a:t>
            </a:r>
          </a:p>
          <a:p>
            <a:pPr fontAlgn="auto">
              <a:spcAft>
                <a:spcPts val="0"/>
              </a:spcAft>
              <a:buFont typeface="Arial" pitchFamily="34" charset="0"/>
              <a:buChar char="•"/>
              <a:defRPr/>
            </a:pPr>
            <a:r>
              <a:rPr lang="it-IT" dirty="0" smtClean="0"/>
              <a:t>Poi, sentito il parere del Dirigente Scolastico, gli insegnanti informano la famiglia e propongono per l’alunno una visita specialistica. </a:t>
            </a:r>
          </a:p>
          <a:p>
            <a:pPr fontAlgn="auto">
              <a:spcAft>
                <a:spcPts val="0"/>
              </a:spcAft>
              <a:buFont typeface="Arial" pitchFamily="34" charset="0"/>
              <a:buChar char="•"/>
              <a:defRPr/>
            </a:pPr>
            <a:r>
              <a:rPr lang="it-IT" dirty="0" smtClean="0"/>
              <a:t>Nel caso in cui l’alunno fosse già seguito dall’UOD , gli insegnanti, con assenso scritto da parte della famiglia, possono incontrare gli specialisti per un’eventuale consulenza. 	</a:t>
            </a:r>
          </a:p>
          <a:p>
            <a:pPr fontAlgn="auto">
              <a:spcAft>
                <a:spcPts val="0"/>
              </a:spcAft>
              <a:buFont typeface="Arial" pitchFamily="34" charset="0"/>
              <a:buChar char="•"/>
              <a:defRPr/>
            </a:pPr>
            <a:r>
              <a:rPr lang="it-IT" b="1" dirty="0" smtClean="0"/>
              <a:t>RICHIESTA </a:t>
            </a:r>
            <a:r>
              <a:rPr lang="it-IT" b="1" dirty="0" err="1" smtClean="0"/>
              <a:t>DI</a:t>
            </a:r>
            <a:r>
              <a:rPr lang="it-IT" b="1" dirty="0" smtClean="0"/>
              <a:t> VISITA SPECIALISTICA 	</a:t>
            </a:r>
            <a:r>
              <a:rPr lang="it-IT" dirty="0" smtClean="0"/>
              <a:t>In seguito al colloquio informativo avuto con gli insegnanti. 	La famiglia, su invito degli insegnanti o di sua iniziativa, si rivolge al proprio Pediatra per ottenere l’impegnativa medica ai fini di una visita specialistica presso la neuropsichiatria di fiducia 	</a:t>
            </a:r>
          </a:p>
          <a:p>
            <a:pPr fontAlgn="auto">
              <a:spcAft>
                <a:spcPts val="0"/>
              </a:spcAft>
              <a:buFont typeface="Arial" pitchFamily="34" charset="0"/>
              <a:buChar char="•"/>
              <a:defRPr/>
            </a:pPr>
            <a:endParaRPr lang="it-IT" dirty="0"/>
          </a:p>
        </p:txBody>
      </p:sp>
      <p:sp>
        <p:nvSpPr>
          <p:cNvPr id="2" name="Segnaposto piè di pagina 1"/>
          <p:cNvSpPr>
            <a:spLocks noGrp="1"/>
          </p:cNvSpPr>
          <p:nvPr>
            <p:ph type="ftr" sz="quarter" idx="11"/>
          </p:nvPr>
        </p:nvSpPr>
        <p:spPr/>
        <p:txBody>
          <a:bodyPr/>
          <a:lstStyle/>
          <a:p>
            <a:pPr>
              <a:defRPr/>
            </a:pPr>
            <a:r>
              <a:rPr lang="it-IT" smtClean="0"/>
              <a:t>commissione qualità : figure strumentali  gruppo dell'inclusione</a:t>
            </a:r>
            <a:endParaRPr lang="it-IT"/>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28625" y="857250"/>
            <a:ext cx="8258175" cy="5268913"/>
          </a:xfrm>
        </p:spPr>
        <p:txBody>
          <a:bodyPr rtlCol="0">
            <a:normAutofit fontScale="47500" lnSpcReduction="20000"/>
          </a:bodyPr>
          <a:lstStyle/>
          <a:p>
            <a:pPr fontAlgn="auto">
              <a:spcAft>
                <a:spcPts val="0"/>
              </a:spcAft>
              <a:buFont typeface="Arial" pitchFamily="34" charset="0"/>
              <a:buChar char="•"/>
              <a:defRPr/>
            </a:pPr>
            <a:r>
              <a:rPr lang="it-IT" b="1" dirty="0" smtClean="0"/>
              <a:t>CONFRONTO</a:t>
            </a:r>
            <a:r>
              <a:rPr lang="it-IT" dirty="0" smtClean="0"/>
              <a:t> 	</a:t>
            </a:r>
          </a:p>
          <a:p>
            <a:pPr marL="0" indent="0" fontAlgn="auto">
              <a:spcAft>
                <a:spcPts val="0"/>
              </a:spcAft>
              <a:buNone/>
              <a:defRPr/>
            </a:pPr>
            <a:r>
              <a:rPr lang="it-IT" dirty="0" smtClean="0"/>
              <a:t>  Su richiesta della N.P.I., della famiglia o della scuola 	In corso o al termine della valutazione neuropsichiatrica e/o psicologica, è possibile che si riunisca un G.O. per l’alunno, all’interno del quale si discute dell’andamento </a:t>
            </a:r>
            <a:r>
              <a:rPr lang="it-IT" dirty="0" err="1" smtClean="0"/>
              <a:t>didattico-educativo</a:t>
            </a:r>
            <a:r>
              <a:rPr lang="it-IT" dirty="0" smtClean="0"/>
              <a:t> del bambino. 	</a:t>
            </a:r>
          </a:p>
          <a:p>
            <a:pPr fontAlgn="auto">
              <a:spcAft>
                <a:spcPts val="0"/>
              </a:spcAft>
              <a:buFont typeface="Arial" pitchFamily="34" charset="0"/>
              <a:buChar char="•"/>
              <a:defRPr/>
            </a:pPr>
            <a:r>
              <a:rPr lang="it-IT" b="1" dirty="0" smtClean="0"/>
              <a:t>VISITA COLLEGIALE c/o </a:t>
            </a:r>
            <a:r>
              <a:rPr lang="it-IT" b="1" dirty="0" err="1" smtClean="0"/>
              <a:t>A.S.L.</a:t>
            </a:r>
            <a:r>
              <a:rPr lang="it-IT" b="1" dirty="0" smtClean="0"/>
              <a:t> 	</a:t>
            </a:r>
            <a:r>
              <a:rPr lang="it-IT" dirty="0" smtClean="0"/>
              <a:t>Secondo i tempi previsti dall’ente. (a verso aprile/maggio). 	Con l’esito della valutazione neuropsichiatrica o psicologica, la famiglia si reca presso ASL   di FOLIGNO O GUALDO TADINO per sottoporre il proprio figlio a visita presso i Collegi d’accertamento. 	</a:t>
            </a:r>
          </a:p>
          <a:p>
            <a:pPr fontAlgn="auto">
              <a:spcAft>
                <a:spcPts val="0"/>
              </a:spcAft>
              <a:buFont typeface="Arial" pitchFamily="34" charset="0"/>
              <a:buChar char="•"/>
              <a:defRPr/>
            </a:pPr>
            <a:r>
              <a:rPr lang="it-IT" b="1" dirty="0" smtClean="0"/>
              <a:t>CONSEGNA DOCUMENTAZIONE </a:t>
            </a:r>
          </a:p>
          <a:p>
            <a:pPr marL="0" indent="0" fontAlgn="auto">
              <a:spcAft>
                <a:spcPts val="0"/>
              </a:spcAft>
              <a:buNone/>
              <a:defRPr/>
            </a:pPr>
            <a:r>
              <a:rPr lang="it-IT" dirty="0" smtClean="0"/>
              <a:t>Entro giugno dell’anno scolastico in corso. 	Il verbale di accertamento, ove contenesse il riconoscimento di handicap, dovrà essere consegnato dalla famiglia in presidenza presso la scuola cui sarà effettuata l’iscrizione per l’anno scolastico successivo. La scuola dovrà acquisire anche l’ulteriore documentazione necessaria per la compilazione del </a:t>
            </a:r>
            <a:r>
              <a:rPr lang="it-IT" dirty="0" err="1" smtClean="0"/>
              <a:t>P.E.I.</a:t>
            </a:r>
            <a:r>
              <a:rPr lang="it-IT" dirty="0" smtClean="0"/>
              <a:t> (diagnosi funzionale o altra certificazione). 	</a:t>
            </a:r>
          </a:p>
          <a:p>
            <a:pPr fontAlgn="auto">
              <a:spcAft>
                <a:spcPts val="0"/>
              </a:spcAft>
              <a:buFont typeface="Arial" pitchFamily="34" charset="0"/>
              <a:buChar char="•"/>
              <a:defRPr/>
            </a:pPr>
            <a:r>
              <a:rPr lang="it-IT" dirty="0" smtClean="0"/>
              <a:t>P.S.: L’accertamento collegiale è previsto anche per altre situazioni, quali ad esempio: </a:t>
            </a:r>
          </a:p>
          <a:p>
            <a:pPr marL="514350" indent="-514350" fontAlgn="auto">
              <a:spcAft>
                <a:spcPts val="0"/>
              </a:spcAft>
              <a:buFont typeface="+mj-lt"/>
              <a:buAutoNum type="arabicPeriod"/>
              <a:defRPr/>
            </a:pPr>
            <a:r>
              <a:rPr lang="it-IT" dirty="0" smtClean="0"/>
              <a:t>Aggravamento della disabilità; </a:t>
            </a:r>
            <a:endParaRPr lang="it-IT" dirty="0"/>
          </a:p>
          <a:p>
            <a:pPr marL="514350" indent="-514350" fontAlgn="auto">
              <a:spcAft>
                <a:spcPts val="0"/>
              </a:spcAft>
              <a:buFont typeface="+mj-lt"/>
              <a:buAutoNum type="arabicPeriod"/>
              <a:defRPr/>
            </a:pPr>
            <a:r>
              <a:rPr lang="it-IT" dirty="0" smtClean="0"/>
              <a:t>Passaggio da un ciclo di istruzione all’altro (in tal caso, se sulla diagnosi è riportata la dizione “VALIDA FINO AL PASSAGGIO DI CICLO” l’accertamento non è necessario).</a:t>
            </a:r>
          </a:p>
          <a:p>
            <a:pPr marL="514350" indent="-514350" fontAlgn="auto">
              <a:spcAft>
                <a:spcPts val="0"/>
              </a:spcAft>
              <a:buFont typeface="+mj-lt"/>
              <a:buAutoNum type="arabicPeriod"/>
              <a:defRPr/>
            </a:pPr>
            <a:r>
              <a:rPr lang="it-IT" dirty="0" smtClean="0"/>
              <a:t>Altre situazioni particolari (es. precedente rinuncia della famiglia al sostegno didattico; trasferimento da altra provincia ). </a:t>
            </a:r>
          </a:p>
          <a:p>
            <a:pPr fontAlgn="auto">
              <a:spcAft>
                <a:spcPts val="0"/>
              </a:spcAft>
              <a:buFont typeface="Arial" pitchFamily="34" charset="0"/>
              <a:buChar char="•"/>
              <a:defRPr/>
            </a:pPr>
            <a:endParaRPr lang="it-IT" dirty="0" smtClean="0"/>
          </a:p>
          <a:p>
            <a:pPr fontAlgn="auto">
              <a:spcAft>
                <a:spcPts val="0"/>
              </a:spcAft>
              <a:buFont typeface="Arial" pitchFamily="34" charset="0"/>
              <a:buChar char="•"/>
              <a:defRPr/>
            </a:pPr>
            <a:r>
              <a:rPr lang="it-IT" b="1" dirty="0" err="1" smtClean="0"/>
              <a:t>P.P.S.</a:t>
            </a:r>
            <a:r>
              <a:rPr lang="it-IT" b="1" dirty="0" smtClean="0"/>
              <a:t>: In caso di altre necessità (</a:t>
            </a:r>
            <a:r>
              <a:rPr lang="it-IT" b="1" dirty="0" err="1" smtClean="0"/>
              <a:t>D.S.A.</a:t>
            </a:r>
            <a:r>
              <a:rPr lang="it-IT" b="1" dirty="0" smtClean="0"/>
              <a:t> – BES :alunni con svantaggio socio- economico – linguistico - culturale , ecc.), è possibile richiedere un consulto specialistico, seguendo i primi quattro punti di cui sopra, al termine dei quali, ove necessario e secondo i tempi previsti dalla valutazione, è plausibile che si rilasci la relativa certificazione</a:t>
            </a:r>
          </a:p>
          <a:p>
            <a:pPr fontAlgn="auto">
              <a:spcAft>
                <a:spcPts val="0"/>
              </a:spcAft>
              <a:buFont typeface="Arial" pitchFamily="34" charset="0"/>
              <a:buChar char="•"/>
              <a:defRPr/>
            </a:pPr>
            <a:endParaRPr lang="it-IT" b="1" dirty="0" smtClean="0"/>
          </a:p>
          <a:p>
            <a:pPr fontAlgn="auto">
              <a:spcAft>
                <a:spcPts val="0"/>
              </a:spcAft>
              <a:buFont typeface="Arial" pitchFamily="34" charset="0"/>
              <a:buChar char="•"/>
              <a:defRPr/>
            </a:pPr>
            <a:endParaRPr lang="it-IT" dirty="0"/>
          </a:p>
        </p:txBody>
      </p:sp>
      <p:sp>
        <p:nvSpPr>
          <p:cNvPr id="2" name="Segnaposto piè di pagina 1"/>
          <p:cNvSpPr>
            <a:spLocks noGrp="1"/>
          </p:cNvSpPr>
          <p:nvPr>
            <p:ph type="ftr" sz="quarter" idx="11"/>
          </p:nvPr>
        </p:nvSpPr>
        <p:spPr/>
        <p:txBody>
          <a:bodyPr/>
          <a:lstStyle/>
          <a:p>
            <a:pPr>
              <a:defRPr/>
            </a:pPr>
            <a:r>
              <a:rPr lang="it-IT" smtClean="0"/>
              <a:t>commissione qualità : figure strumentali  gruppo dell'inclusione</a:t>
            </a:r>
            <a:endParaRPr lang="it-IT"/>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olo 1"/>
          <p:cNvSpPr>
            <a:spLocks noGrp="1"/>
          </p:cNvSpPr>
          <p:nvPr>
            <p:ph type="title"/>
          </p:nvPr>
        </p:nvSpPr>
        <p:spPr/>
        <p:txBody>
          <a:bodyPr/>
          <a:lstStyle/>
          <a:p>
            <a:r>
              <a:rPr lang="it-IT" sz="1600" b="1" dirty="0" smtClean="0">
                <a:latin typeface="Calibri" pitchFamily="34" charset="0"/>
              </a:rPr>
              <a:t>PROPOSTA DI PIANO DIDATTICO PERSONALIZZATO IN ASSENZA DI CERTIFICAZIONE</a:t>
            </a:r>
            <a:br>
              <a:rPr lang="it-IT" sz="1600" b="1" dirty="0" smtClean="0">
                <a:latin typeface="Calibri" pitchFamily="34" charset="0"/>
              </a:rPr>
            </a:br>
            <a:r>
              <a:rPr lang="it-IT" sz="1600" b="1" dirty="0" smtClean="0">
                <a:latin typeface="Calibri" pitchFamily="34" charset="0"/>
              </a:rPr>
              <a:t>ALUNNO BES</a:t>
            </a:r>
            <a:endParaRPr lang="it-IT" sz="1600" dirty="0" smtClean="0">
              <a:latin typeface="Calibri" pitchFamily="34" charset="0"/>
            </a:endParaRPr>
          </a:p>
        </p:txBody>
      </p:sp>
      <p:sp>
        <p:nvSpPr>
          <p:cNvPr id="3" name="Segnaposto contenuto 2"/>
          <p:cNvSpPr>
            <a:spLocks noGrp="1"/>
          </p:cNvSpPr>
          <p:nvPr>
            <p:ph idx="1"/>
          </p:nvPr>
        </p:nvSpPr>
        <p:spPr/>
        <p:txBody>
          <a:bodyPr rtlCol="0">
            <a:normAutofit fontScale="55000" lnSpcReduction="20000"/>
          </a:bodyPr>
          <a:lstStyle/>
          <a:p>
            <a:pPr fontAlgn="auto">
              <a:spcAft>
                <a:spcPts val="0"/>
              </a:spcAft>
              <a:buFont typeface="Arial" pitchFamily="34" charset="0"/>
              <a:buChar char="•"/>
              <a:defRPr/>
            </a:pPr>
            <a:r>
              <a:rPr lang="it-IT" b="1" dirty="0" smtClean="0"/>
              <a:t>OSSERVAZIONE E RACCOLTA DATI 	</a:t>
            </a:r>
          </a:p>
          <a:p>
            <a:pPr marL="0" indent="0" fontAlgn="auto">
              <a:spcAft>
                <a:spcPts val="0"/>
              </a:spcAft>
              <a:buNone/>
              <a:defRPr/>
            </a:pPr>
            <a:r>
              <a:rPr lang="it-IT" dirty="0" smtClean="0"/>
              <a:t>Inizia a partire dalla comparsa dei primi sintomi. 	Insegnanti di classe, sulla base dei sintomi manifestati dall’alunno, raccolgono ogni informazione, elaborato, fatto o cosa che possa documentare il presunto disagio o difficoltà. 	</a:t>
            </a:r>
          </a:p>
          <a:p>
            <a:pPr fontAlgn="auto">
              <a:spcAft>
                <a:spcPts val="0"/>
              </a:spcAft>
              <a:buFont typeface="Arial" pitchFamily="34" charset="0"/>
              <a:buChar char="•"/>
              <a:defRPr/>
            </a:pPr>
            <a:r>
              <a:rPr lang="it-IT" b="1" dirty="0" smtClean="0"/>
              <a:t>CONDIVISIONE </a:t>
            </a:r>
          </a:p>
          <a:p>
            <a:pPr marL="0" indent="0" fontAlgn="auto">
              <a:spcAft>
                <a:spcPts val="0"/>
              </a:spcAft>
              <a:buNone/>
              <a:defRPr/>
            </a:pPr>
            <a:r>
              <a:rPr lang="it-IT" dirty="0" smtClean="0"/>
              <a:t>Il prima possibile Gli insegnanti, dopo una dettagliata osservazione e documentazione dei fatti, redigono all’attenzione del Dirigente Scolastico una relazione sull’andamento </a:t>
            </a:r>
            <a:r>
              <a:rPr lang="it-IT" dirty="0" err="1" smtClean="0"/>
              <a:t>didattico-educativo</a:t>
            </a:r>
            <a:r>
              <a:rPr lang="it-IT" dirty="0" smtClean="0"/>
              <a:t> dell’alunno che documenti quanto raccolto ed osservato. </a:t>
            </a:r>
          </a:p>
          <a:p>
            <a:pPr marL="0" indent="0" fontAlgn="auto">
              <a:spcAft>
                <a:spcPts val="0"/>
              </a:spcAft>
              <a:buNone/>
              <a:defRPr/>
            </a:pPr>
            <a:r>
              <a:rPr lang="it-IT" dirty="0" smtClean="0"/>
              <a:t>Poi, sentito il parere del Dirigente Scolastico, gli insegnanti informano la famiglia e propongono per l’alunno un piano didattico personalizzato. 	</a:t>
            </a:r>
          </a:p>
          <a:p>
            <a:pPr fontAlgn="auto">
              <a:spcAft>
                <a:spcPts val="0"/>
              </a:spcAft>
              <a:buFont typeface="Arial" pitchFamily="34" charset="0"/>
              <a:buChar char="•"/>
              <a:defRPr/>
            </a:pPr>
            <a:r>
              <a:rPr lang="it-IT" b="1" dirty="0" smtClean="0"/>
              <a:t>RICHIESTA </a:t>
            </a:r>
            <a:r>
              <a:rPr lang="it-IT" b="1" dirty="0" err="1" smtClean="0"/>
              <a:t>DI</a:t>
            </a:r>
            <a:r>
              <a:rPr lang="it-IT" b="1" dirty="0" smtClean="0"/>
              <a:t> </a:t>
            </a:r>
            <a:r>
              <a:rPr lang="it-IT" b="1" dirty="0" err="1" smtClean="0"/>
              <a:t>P.D.P.</a:t>
            </a:r>
            <a:r>
              <a:rPr lang="it-IT" b="1" dirty="0" smtClean="0"/>
              <a:t> 	</a:t>
            </a:r>
          </a:p>
          <a:p>
            <a:pPr marL="0" indent="0" fontAlgn="auto">
              <a:spcAft>
                <a:spcPts val="0"/>
              </a:spcAft>
              <a:buNone/>
              <a:defRPr/>
            </a:pPr>
            <a:r>
              <a:rPr lang="it-IT" dirty="0" smtClean="0"/>
              <a:t>In seguito al colloquio con la famiglia .Il team docenti, sulla base di comprovate considerazioni psicopedagogiche e didattiche deliberano e verbalizzano l’attivazione di un percorso individualizzato e personalizzato per l’alunno, dando luogo al P.D.P.. Lo stesso dovrà essere firmato dal Dirigente Scolastico, dai Docenti e dalla famiglia. 	</a:t>
            </a:r>
          </a:p>
          <a:p>
            <a:pPr fontAlgn="auto">
              <a:spcAft>
                <a:spcPts val="0"/>
              </a:spcAft>
              <a:buFont typeface="Arial" pitchFamily="34" charset="0"/>
              <a:buChar char="•"/>
              <a:defRPr/>
            </a:pPr>
            <a:endParaRPr lang="it-IT" dirty="0"/>
          </a:p>
        </p:txBody>
      </p:sp>
      <p:sp>
        <p:nvSpPr>
          <p:cNvPr id="2" name="Segnaposto piè di pagina 1"/>
          <p:cNvSpPr>
            <a:spLocks noGrp="1"/>
          </p:cNvSpPr>
          <p:nvPr>
            <p:ph type="ftr" sz="quarter" idx="11"/>
          </p:nvPr>
        </p:nvSpPr>
        <p:spPr>
          <a:xfrm>
            <a:off x="611560" y="6356350"/>
            <a:ext cx="8075240" cy="365125"/>
          </a:xfrm>
        </p:spPr>
        <p:txBody>
          <a:bodyPr/>
          <a:lstStyle/>
          <a:p>
            <a:pPr>
              <a:defRPr/>
            </a:pPr>
            <a:r>
              <a:rPr lang="it-IT" dirty="0"/>
              <a:t>Commissione Qualità : Figure Strumentali - Gruppo dell‘Inclusione</a:t>
            </a:r>
          </a:p>
          <a:p>
            <a:pPr>
              <a:defRPr/>
            </a:pPr>
            <a:endParaRPr lang="it-IT"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style>
          <a:lnRef idx="1">
            <a:schemeClr val="accent3"/>
          </a:lnRef>
          <a:fillRef idx="3">
            <a:schemeClr val="accent3"/>
          </a:fillRef>
          <a:effectRef idx="2">
            <a:schemeClr val="accent3"/>
          </a:effectRef>
          <a:fontRef idx="minor">
            <a:schemeClr val="lt1"/>
          </a:fontRef>
        </p:style>
        <p:txBody>
          <a:bodyPr rtlCol="0">
            <a:normAutofit/>
          </a:bodyPr>
          <a:lstStyle/>
          <a:p>
            <a:pPr fontAlgn="auto">
              <a:spcAft>
                <a:spcPts val="0"/>
              </a:spcAft>
              <a:defRPr/>
            </a:pPr>
            <a:r>
              <a:rPr lang="it-IT" b="1" dirty="0" smtClean="0"/>
              <a:t>TRATTENIMENTI E RIPETENZE</a:t>
            </a:r>
            <a:endParaRPr lang="it-IT" dirty="0"/>
          </a:p>
        </p:txBody>
      </p:sp>
      <p:sp>
        <p:nvSpPr>
          <p:cNvPr id="3" name="Segnaposto contenuto 2"/>
          <p:cNvSpPr>
            <a:spLocks noGrp="1"/>
          </p:cNvSpPr>
          <p:nvPr>
            <p:ph idx="1"/>
          </p:nvPr>
        </p:nvSpPr>
        <p:spPr/>
        <p:txBody>
          <a:bodyPr rtlCol="0">
            <a:normAutofit fontScale="47500" lnSpcReduction="20000"/>
          </a:bodyPr>
          <a:lstStyle/>
          <a:p>
            <a:pPr fontAlgn="auto">
              <a:spcAft>
                <a:spcPts val="0"/>
              </a:spcAft>
              <a:buFont typeface="Arial" pitchFamily="34" charset="0"/>
              <a:buChar char="•"/>
              <a:defRPr/>
            </a:pPr>
            <a:r>
              <a:rPr lang="it-IT" dirty="0" smtClean="0"/>
              <a:t>Nella Scuola dell’Infanzia, l’eventuale trattenimento dell’alunno disabile deve considerarsi </a:t>
            </a:r>
            <a:r>
              <a:rPr lang="it-IT" b="1" dirty="0" smtClean="0"/>
              <a:t>STRAORDINARIO, deve riferirsi alla indispensabile condizione di disabilità certificata e non può essere reiterato oltre il secondo anno. </a:t>
            </a:r>
          </a:p>
          <a:p>
            <a:pPr marL="0" indent="0" fontAlgn="auto">
              <a:spcAft>
                <a:spcPts val="0"/>
              </a:spcAft>
              <a:buNone/>
              <a:defRPr/>
            </a:pPr>
            <a:r>
              <a:rPr lang="it-IT" dirty="0" smtClean="0"/>
              <a:t>Tuttavia, per l’alunno di cui si ipotizza il trattenimento è necessario che la scuola acquisisca entro il termine di legge: </a:t>
            </a:r>
          </a:p>
          <a:p>
            <a:pPr fontAlgn="auto">
              <a:spcAft>
                <a:spcPts val="0"/>
              </a:spcAft>
              <a:buFont typeface="Arial" pitchFamily="34" charset="0"/>
              <a:buChar char="•"/>
              <a:defRPr/>
            </a:pPr>
            <a:r>
              <a:rPr lang="it-IT" dirty="0" smtClean="0"/>
              <a:t>1. Il progetto </a:t>
            </a:r>
            <a:r>
              <a:rPr lang="it-IT" dirty="0" err="1" smtClean="0"/>
              <a:t>educativo-didattico</a:t>
            </a:r>
            <a:r>
              <a:rPr lang="it-IT" dirty="0" smtClean="0"/>
              <a:t> </a:t>
            </a:r>
          </a:p>
          <a:p>
            <a:pPr fontAlgn="auto">
              <a:spcAft>
                <a:spcPts val="0"/>
              </a:spcAft>
              <a:buFont typeface="Arial" pitchFamily="34" charset="0"/>
              <a:buChar char="•"/>
              <a:defRPr/>
            </a:pPr>
            <a:r>
              <a:rPr lang="it-IT" dirty="0" smtClean="0"/>
              <a:t>2. Delibera dell’organo collegiale, come previsto dalla C.M. 235 del 05/09/75 </a:t>
            </a:r>
          </a:p>
          <a:p>
            <a:pPr fontAlgn="auto">
              <a:spcAft>
                <a:spcPts val="0"/>
              </a:spcAft>
              <a:buFont typeface="Arial" pitchFamily="34" charset="0"/>
              <a:buChar char="•"/>
              <a:defRPr/>
            </a:pPr>
            <a:r>
              <a:rPr lang="it-IT" dirty="0" smtClean="0"/>
              <a:t>3. Parere tecnico degli specialisti che hanno in carico il minore </a:t>
            </a:r>
          </a:p>
          <a:p>
            <a:pPr fontAlgn="auto">
              <a:spcAft>
                <a:spcPts val="0"/>
              </a:spcAft>
              <a:buFont typeface="Arial" pitchFamily="34" charset="0"/>
              <a:buChar char="•"/>
              <a:defRPr/>
            </a:pPr>
            <a:r>
              <a:rPr lang="it-IT" dirty="0" smtClean="0"/>
              <a:t>4. Assenso della famiglia </a:t>
            </a:r>
          </a:p>
          <a:p>
            <a:pPr fontAlgn="auto">
              <a:spcAft>
                <a:spcPts val="0"/>
              </a:spcAft>
              <a:buFont typeface="Arial" pitchFamily="34" charset="0"/>
              <a:buChar char="•"/>
              <a:defRPr/>
            </a:pPr>
            <a:endParaRPr lang="it-IT" dirty="0" smtClean="0"/>
          </a:p>
          <a:p>
            <a:pPr fontAlgn="auto">
              <a:spcAft>
                <a:spcPts val="0"/>
              </a:spcAft>
              <a:buFont typeface="Arial" pitchFamily="34" charset="0"/>
              <a:buChar char="•"/>
              <a:defRPr/>
            </a:pPr>
            <a:r>
              <a:rPr lang="it-IT" dirty="0" smtClean="0"/>
              <a:t>Nella Scuola Primaria, nella Scuola Secondaria la non ammissione alla classe successiva </a:t>
            </a:r>
            <a:r>
              <a:rPr lang="it-IT" b="1" dirty="0" smtClean="0"/>
              <a:t>deve essere considerata anch’essa come un’ipotesi del tutto EVENTUALE ed ECCEZIONALE. </a:t>
            </a:r>
          </a:p>
          <a:p>
            <a:pPr marL="0" indent="0" fontAlgn="auto">
              <a:spcAft>
                <a:spcPts val="0"/>
              </a:spcAft>
              <a:buNone/>
              <a:defRPr/>
            </a:pPr>
            <a:r>
              <a:rPr lang="it-IT" dirty="0" smtClean="0"/>
              <a:t>La Legge 104/92 (art. 14, comma 1, lettera C), a tal proposito, dice molto chiaramente: “nell'interesse dell'alunno, con deliberazione del collegio dei docenti, sentiti gli specialisti di cui all'articolo 4, 2° comma, lettera l), del D.P.R. del 31/05/1974, n. 416, su proposta del consiglio di classe o di interclasse, può essere consentita una terza </a:t>
            </a:r>
            <a:r>
              <a:rPr lang="it-IT" dirty="0" err="1" smtClean="0"/>
              <a:t>ripetenza</a:t>
            </a:r>
            <a:r>
              <a:rPr lang="it-IT" dirty="0" smtClean="0"/>
              <a:t> in singole classi“. </a:t>
            </a:r>
          </a:p>
          <a:p>
            <a:pPr marL="0" indent="0" fontAlgn="auto">
              <a:spcAft>
                <a:spcPts val="0"/>
              </a:spcAft>
              <a:buNone/>
              <a:defRPr/>
            </a:pPr>
            <a:r>
              <a:rPr lang="it-IT" dirty="0" smtClean="0"/>
              <a:t>Pertanto, sulla base di quanto appena detto, è ipotizzabile una prassi simile a quella prevista per la scuola dell’Infanzia.  	</a:t>
            </a:r>
          </a:p>
          <a:p>
            <a:pPr fontAlgn="auto">
              <a:spcAft>
                <a:spcPts val="0"/>
              </a:spcAft>
              <a:buFont typeface="Arial" pitchFamily="34" charset="0"/>
              <a:buChar char="•"/>
              <a:defRPr/>
            </a:pPr>
            <a:endParaRPr lang="it-IT" dirty="0"/>
          </a:p>
        </p:txBody>
      </p:sp>
      <p:sp>
        <p:nvSpPr>
          <p:cNvPr id="4" name="Segnaposto piè di pagina 3"/>
          <p:cNvSpPr>
            <a:spLocks noGrp="1"/>
          </p:cNvSpPr>
          <p:nvPr>
            <p:ph type="ftr" sz="quarter" idx="11"/>
          </p:nvPr>
        </p:nvSpPr>
        <p:spPr>
          <a:xfrm>
            <a:off x="611560" y="6356350"/>
            <a:ext cx="8075240" cy="365125"/>
          </a:xfrm>
        </p:spPr>
        <p:txBody>
          <a:bodyPr/>
          <a:lstStyle/>
          <a:p>
            <a:pPr>
              <a:defRPr/>
            </a:pPr>
            <a:r>
              <a:rPr lang="it-IT" dirty="0"/>
              <a:t>Commissione Qualità : Figure Strumentali - Gruppo dell‘Inclusione</a:t>
            </a:r>
          </a:p>
          <a:p>
            <a:pPr>
              <a:defRPr/>
            </a:pPr>
            <a:endParaRPr lang="it-IT"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olo 1"/>
          <p:cNvSpPr>
            <a:spLocks noGrp="1"/>
          </p:cNvSpPr>
          <p:nvPr>
            <p:ph type="title"/>
          </p:nvPr>
        </p:nvSpPr>
        <p:spPr/>
        <p:txBody>
          <a:bodyPr/>
          <a:lstStyle/>
          <a:p>
            <a:r>
              <a:rPr lang="it-IT" smtClean="0">
                <a:latin typeface="Comic Sans MS" pitchFamily="66" charset="0"/>
              </a:rPr>
              <a:t>ALUNNI BES</a:t>
            </a:r>
          </a:p>
        </p:txBody>
      </p:sp>
      <p:graphicFrame>
        <p:nvGraphicFramePr>
          <p:cNvPr id="5" name="Segnaposto contenuto 4"/>
          <p:cNvGraphicFramePr>
            <a:graphicFrameLocks noGrp="1"/>
          </p:cNvGraphicFramePr>
          <p:nvPr>
            <p:ph idx="1"/>
            <p:extLst>
              <p:ext uri="{D42A27DB-BD31-4B8C-83A1-F6EECF244321}">
                <p14:modId xmlns:p14="http://schemas.microsoft.com/office/powerpoint/2010/main" val="545326608"/>
              </p:ext>
            </p:extLst>
          </p:nvPr>
        </p:nvGraphicFramePr>
        <p:xfrm>
          <a:off x="457200" y="1600200"/>
          <a:ext cx="8229600" cy="5105400"/>
        </p:xfrm>
        <a:graphic>
          <a:graphicData uri="http://schemas.openxmlformats.org/drawingml/2006/table">
            <a:tbl>
              <a:tblPr firstRow="1" bandRow="1">
                <a:tableStyleId>{5C22544A-7EE6-4342-B048-85BDC9FD1C3A}</a:tableStyleId>
              </a:tblPr>
              <a:tblGrid>
                <a:gridCol w="4114800">
                  <a:extLst>
                    <a:ext uri="{9D8B030D-6E8A-4147-A177-3AD203B41FA5}">
                      <a16:colId xmlns:a16="http://schemas.microsoft.com/office/drawing/2014/main" val="20000"/>
                    </a:ext>
                  </a:extLst>
                </a:gridCol>
                <a:gridCol w="4114800">
                  <a:extLst>
                    <a:ext uri="{9D8B030D-6E8A-4147-A177-3AD203B41FA5}">
                      <a16:colId xmlns:a16="http://schemas.microsoft.com/office/drawing/2014/main" val="20001"/>
                    </a:ext>
                  </a:extLst>
                </a:gridCol>
              </a:tblGrid>
              <a:tr h="370840">
                <a:tc>
                  <a:txBody>
                    <a:bodyPr/>
                    <a:lstStyle/>
                    <a:p>
                      <a:r>
                        <a:rPr lang="it-IT" dirty="0" smtClean="0"/>
                        <a:t>DIVERSAMENTE ABILI </a:t>
                      </a:r>
                      <a:endParaRPr lang="it-IT" dirty="0"/>
                    </a:p>
                  </a:txBody>
                  <a:tcPr/>
                </a:tc>
                <a:tc>
                  <a:txBody>
                    <a:bodyPr/>
                    <a:lstStyle/>
                    <a:p>
                      <a:r>
                        <a:rPr lang="it-IT" sz="1100" b="1" kern="1200" baseline="0" dirty="0" smtClean="0">
                          <a:solidFill>
                            <a:schemeClr val="lt1"/>
                          </a:solidFill>
                          <a:latin typeface="+mn-lt"/>
                          <a:ea typeface="+mn-ea"/>
                          <a:cs typeface="+mn-cs"/>
                        </a:rPr>
                        <a:t>Gli alunni diversamente abili che attualmente frequentano l’Istituto Omnicomprensivo di Nocera Umbra  sono  tutti con regolare diagnosi e certificazioni. </a:t>
                      </a:r>
                    </a:p>
                    <a:p>
                      <a:r>
                        <a:rPr lang="it-IT" sz="1100" b="1" kern="1200" baseline="0" dirty="0" smtClean="0">
                          <a:solidFill>
                            <a:schemeClr val="lt1"/>
                          </a:solidFill>
                          <a:latin typeface="+mn-lt"/>
                          <a:ea typeface="+mn-ea"/>
                          <a:cs typeface="+mn-cs"/>
                        </a:rPr>
                        <a:t>Si tratta per la maggior parte dei casi, di alunni con disabilità cognitiva ai quali, poi, si aggiungono alunni con importanti disabilità sensoriali, con sindrome di </a:t>
                      </a:r>
                      <a:r>
                        <a:rPr lang="it-IT" sz="1100" b="1" kern="1200" baseline="0" dirty="0" err="1" smtClean="0">
                          <a:solidFill>
                            <a:schemeClr val="lt1"/>
                          </a:solidFill>
                          <a:latin typeface="+mn-lt"/>
                          <a:ea typeface="+mn-ea"/>
                          <a:cs typeface="+mn-cs"/>
                        </a:rPr>
                        <a:t>A.D.H.D.</a:t>
                      </a:r>
                      <a:r>
                        <a:rPr lang="it-IT" sz="1100" b="1" kern="1200" baseline="0" dirty="0" smtClean="0">
                          <a:solidFill>
                            <a:schemeClr val="lt1"/>
                          </a:solidFill>
                          <a:latin typeface="+mn-lt"/>
                          <a:ea typeface="+mn-ea"/>
                          <a:cs typeface="+mn-cs"/>
                        </a:rPr>
                        <a:t> e, infine, alunni con gravi disturbi misti e generalizzati e sindrome di down</a:t>
                      </a:r>
                      <a:r>
                        <a:rPr lang="it-IT" sz="1800" b="1" kern="1200" baseline="0" dirty="0" smtClean="0">
                          <a:solidFill>
                            <a:schemeClr val="lt1"/>
                          </a:solidFill>
                          <a:latin typeface="+mn-lt"/>
                          <a:ea typeface="+mn-ea"/>
                          <a:cs typeface="+mn-cs"/>
                        </a:rPr>
                        <a:t>. 	</a:t>
                      </a:r>
                    </a:p>
                    <a:p>
                      <a:r>
                        <a:rPr lang="it-IT" sz="1800" b="1" kern="1200" baseline="0" dirty="0" smtClean="0">
                          <a:solidFill>
                            <a:schemeClr val="lt1"/>
                          </a:solidFill>
                          <a:latin typeface="+mn-lt"/>
                          <a:ea typeface="+mn-ea"/>
                          <a:cs typeface="+mn-cs"/>
                        </a:rPr>
                        <a:t> 	</a:t>
                      </a:r>
                    </a:p>
                    <a:p>
                      <a:endParaRPr lang="it-IT" dirty="0"/>
                    </a:p>
                  </a:txBody>
                  <a:tcPr/>
                </a:tc>
                <a:extLst>
                  <a:ext uri="{0D108BD9-81ED-4DB2-BD59-A6C34878D82A}">
                    <a16:rowId xmlns:a16="http://schemas.microsoft.com/office/drawing/2014/main" val="10000"/>
                  </a:ext>
                </a:extLst>
              </a:tr>
              <a:tr h="370840">
                <a:tc>
                  <a:txBody>
                    <a:bodyPr/>
                    <a:lstStyle/>
                    <a:p>
                      <a:r>
                        <a:rPr lang="it-IT" dirty="0" smtClean="0"/>
                        <a:t>DSA</a:t>
                      </a:r>
                      <a:endParaRPr lang="it-IT" dirty="0"/>
                    </a:p>
                  </a:txBody>
                  <a:tcPr/>
                </a:tc>
                <a:tc>
                  <a:txBody>
                    <a:bodyPr/>
                    <a:lstStyle/>
                    <a:p>
                      <a:r>
                        <a:rPr lang="it-IT" sz="1100" kern="1200" baseline="0" dirty="0" smtClean="0">
                          <a:solidFill>
                            <a:schemeClr val="dk1"/>
                          </a:solidFill>
                          <a:latin typeface="+mn-lt"/>
                          <a:ea typeface="+mn-ea"/>
                          <a:cs typeface="+mn-cs"/>
                        </a:rPr>
                        <a:t>Gli alunni con certificazione di disturbo specifico dell’apprendimento presenti all’interno della scuola sono  53</a:t>
                      </a:r>
                    </a:p>
                    <a:p>
                      <a:r>
                        <a:rPr lang="it-IT" sz="1100" kern="1200" baseline="0" dirty="0" smtClean="0">
                          <a:solidFill>
                            <a:schemeClr val="dk1"/>
                          </a:solidFill>
                          <a:latin typeface="+mn-lt"/>
                          <a:ea typeface="+mn-ea"/>
                          <a:cs typeface="+mn-cs"/>
                        </a:rPr>
                        <a:t>La maggior parte di essi presenta compromissioni relative ai processi di letto-scrittura, mentre la restante parte presenta compromissioni relative alle abilità di calcolo</a:t>
                      </a:r>
                      <a:r>
                        <a:rPr lang="it-IT" sz="1800" kern="1200" baseline="0" dirty="0" smtClean="0">
                          <a:solidFill>
                            <a:schemeClr val="dk1"/>
                          </a:solidFill>
                          <a:latin typeface="+mn-lt"/>
                          <a:ea typeface="+mn-ea"/>
                          <a:cs typeface="+mn-cs"/>
                        </a:rPr>
                        <a:t>. 	</a:t>
                      </a:r>
                    </a:p>
                    <a:p>
                      <a:endParaRPr lang="it-IT" dirty="0"/>
                    </a:p>
                  </a:txBody>
                  <a:tcPr/>
                </a:tc>
                <a:extLst>
                  <a:ext uri="{0D108BD9-81ED-4DB2-BD59-A6C34878D82A}">
                    <a16:rowId xmlns:a16="http://schemas.microsoft.com/office/drawing/2014/main" val="10001"/>
                  </a:ext>
                </a:extLst>
              </a:tr>
              <a:tr h="370840">
                <a:tc>
                  <a:txBody>
                    <a:bodyPr/>
                    <a:lstStyle/>
                    <a:p>
                      <a:r>
                        <a:rPr lang="it-IT" dirty="0" smtClean="0"/>
                        <a:t>SVANTAGGIO</a:t>
                      </a:r>
                      <a:r>
                        <a:rPr lang="it-IT" baseline="0" dirty="0" smtClean="0"/>
                        <a:t> SOCIO-ECONOMICO-LINGUISTICO-CULTURALE</a:t>
                      </a:r>
                      <a:endParaRPr lang="it-IT" dirty="0"/>
                    </a:p>
                  </a:txBody>
                  <a:tcPr/>
                </a:tc>
                <a:tc>
                  <a:txBody>
                    <a:bodyPr/>
                    <a:lstStyle/>
                    <a:p>
                      <a:r>
                        <a:rPr lang="it-IT" sz="1100" kern="1200" baseline="0" dirty="0" smtClean="0">
                          <a:solidFill>
                            <a:schemeClr val="dk1"/>
                          </a:solidFill>
                          <a:latin typeface="+mn-lt"/>
                          <a:ea typeface="+mn-ea"/>
                          <a:cs typeface="+mn-cs"/>
                        </a:rPr>
                        <a:t>Gli alunni con svantaggio </a:t>
                      </a:r>
                      <a:r>
                        <a:rPr lang="it-IT" sz="1100" kern="1200" baseline="0" dirty="0" err="1" smtClean="0">
                          <a:solidFill>
                            <a:schemeClr val="dk1"/>
                          </a:solidFill>
                          <a:latin typeface="+mn-lt"/>
                          <a:ea typeface="+mn-ea"/>
                          <a:cs typeface="+mn-cs"/>
                        </a:rPr>
                        <a:t>socio-economico-linguistico-culturale</a:t>
                      </a:r>
                      <a:r>
                        <a:rPr lang="it-IT" sz="1100" kern="1200" baseline="0" dirty="0" smtClean="0">
                          <a:solidFill>
                            <a:schemeClr val="dk1"/>
                          </a:solidFill>
                          <a:latin typeface="+mn-lt"/>
                          <a:ea typeface="+mn-ea"/>
                          <a:cs typeface="+mn-cs"/>
                        </a:rPr>
                        <a:t> in genere, se stranieri, affluiscono nelle classi della scuola primaria ad anno scolastico avviato e frequentano il tempo scuola non regolarmente. </a:t>
                      </a:r>
                    </a:p>
                    <a:p>
                      <a:r>
                        <a:rPr lang="it-IT" sz="1100" kern="1200" baseline="0" dirty="0" smtClean="0">
                          <a:solidFill>
                            <a:schemeClr val="dk1"/>
                          </a:solidFill>
                          <a:latin typeface="+mn-lt"/>
                          <a:ea typeface="+mn-ea"/>
                          <a:cs typeface="+mn-cs"/>
                        </a:rPr>
                        <a:t>Per la maggior parte, si tratta di alunni di recentissima immigrazione che difficilmente parlano la lingua italiana. Tuttavia, vi è anche una percentuale non trascurabile di alunni italiani che presenta notevoli difficoltà a causa della pressante crisi economica e la conseguente perdita di lavoro di uno o entrambi i genitori. 	</a:t>
                      </a:r>
                    </a:p>
                    <a:p>
                      <a:endParaRPr lang="it-IT" dirty="0"/>
                    </a:p>
                  </a:txBody>
                  <a:tcPr/>
                </a:tc>
                <a:extLst>
                  <a:ext uri="{0D108BD9-81ED-4DB2-BD59-A6C34878D82A}">
                    <a16:rowId xmlns:a16="http://schemas.microsoft.com/office/drawing/2014/main" val="10002"/>
                  </a:ext>
                </a:extLst>
              </a:tr>
            </a:tbl>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Titolo 1"/>
          <p:cNvSpPr>
            <a:spLocks noGrp="1"/>
          </p:cNvSpPr>
          <p:nvPr>
            <p:ph type="title"/>
          </p:nvPr>
        </p:nvSpPr>
        <p:spPr>
          <a:xfrm>
            <a:off x="457200" y="29756"/>
            <a:ext cx="8229600" cy="1143000"/>
          </a:xfrm>
        </p:spPr>
        <p:txBody>
          <a:bodyPr/>
          <a:lstStyle/>
          <a:p>
            <a:r>
              <a:rPr lang="it-IT" sz="2000" b="1" dirty="0" smtClean="0">
                <a:latin typeface="Comic Sans MS" pitchFamily="66" charset="0"/>
              </a:rPr>
              <a:t>PROSPETTO ANALITICO DEGLI ALUNNI  CON </a:t>
            </a:r>
            <a:r>
              <a:rPr lang="it-IT" sz="2000" b="1" dirty="0" err="1" smtClean="0">
                <a:latin typeface="Comic Sans MS" pitchFamily="66" charset="0"/>
              </a:rPr>
              <a:t>B.E.S.</a:t>
            </a:r>
            <a:r>
              <a:rPr lang="it-IT" sz="2000" b="1" dirty="0" smtClean="0">
                <a:latin typeface="Comic Sans MS" pitchFamily="66" charset="0"/>
              </a:rPr>
              <a:t/>
            </a:r>
            <a:br>
              <a:rPr lang="it-IT" sz="2000" b="1" dirty="0" smtClean="0">
                <a:latin typeface="Comic Sans MS" pitchFamily="66" charset="0"/>
              </a:rPr>
            </a:br>
            <a:r>
              <a:rPr lang="it-IT" sz="2000" b="1" dirty="0" smtClean="0">
                <a:latin typeface="Comic Sans MS" pitchFamily="66" charset="0"/>
              </a:rPr>
              <a:t> SCUOLA DELL’INFANZIA </a:t>
            </a:r>
            <a:endParaRPr lang="it-IT" sz="2000" dirty="0" smtClean="0">
              <a:latin typeface="Comic Sans MS" pitchFamily="66" charset="0"/>
            </a:endParaRPr>
          </a:p>
        </p:txBody>
      </p:sp>
      <p:graphicFrame>
        <p:nvGraphicFramePr>
          <p:cNvPr id="4" name="Segnaposto contenuto 3"/>
          <p:cNvGraphicFramePr>
            <a:graphicFrameLocks noGrp="1"/>
          </p:cNvGraphicFramePr>
          <p:nvPr>
            <p:ph idx="1"/>
            <p:extLst>
              <p:ext uri="{D42A27DB-BD31-4B8C-83A1-F6EECF244321}">
                <p14:modId xmlns:p14="http://schemas.microsoft.com/office/powerpoint/2010/main" val="2667670329"/>
              </p:ext>
            </p:extLst>
          </p:nvPr>
        </p:nvGraphicFramePr>
        <p:xfrm>
          <a:off x="457200" y="1143000"/>
          <a:ext cx="8222602" cy="4967789"/>
        </p:xfrm>
        <a:graphic>
          <a:graphicData uri="http://schemas.openxmlformats.org/drawingml/2006/table">
            <a:tbl>
              <a:tblPr firstRow="1" bandRow="1">
                <a:tableStyleId>{5C22544A-7EE6-4342-B048-85BDC9FD1C3A}</a:tableStyleId>
              </a:tblPr>
              <a:tblGrid>
                <a:gridCol w="1023346">
                  <a:extLst>
                    <a:ext uri="{9D8B030D-6E8A-4147-A177-3AD203B41FA5}">
                      <a16:colId xmlns:a16="http://schemas.microsoft.com/office/drawing/2014/main" val="20000"/>
                    </a:ext>
                  </a:extLst>
                </a:gridCol>
                <a:gridCol w="1023346">
                  <a:extLst>
                    <a:ext uri="{9D8B030D-6E8A-4147-A177-3AD203B41FA5}">
                      <a16:colId xmlns:a16="http://schemas.microsoft.com/office/drawing/2014/main" val="20001"/>
                    </a:ext>
                  </a:extLst>
                </a:gridCol>
                <a:gridCol w="1059180">
                  <a:extLst>
                    <a:ext uri="{9D8B030D-6E8A-4147-A177-3AD203B41FA5}">
                      <a16:colId xmlns:a16="http://schemas.microsoft.com/office/drawing/2014/main" val="20002"/>
                    </a:ext>
                  </a:extLst>
                </a:gridCol>
                <a:gridCol w="1023346">
                  <a:extLst>
                    <a:ext uri="{9D8B030D-6E8A-4147-A177-3AD203B41FA5}">
                      <a16:colId xmlns:a16="http://schemas.microsoft.com/office/drawing/2014/main" val="20003"/>
                    </a:ext>
                  </a:extLst>
                </a:gridCol>
                <a:gridCol w="1023346">
                  <a:extLst>
                    <a:ext uri="{9D8B030D-6E8A-4147-A177-3AD203B41FA5}">
                      <a16:colId xmlns:a16="http://schemas.microsoft.com/office/drawing/2014/main" val="20004"/>
                    </a:ext>
                  </a:extLst>
                </a:gridCol>
                <a:gridCol w="1023346">
                  <a:extLst>
                    <a:ext uri="{9D8B030D-6E8A-4147-A177-3AD203B41FA5}">
                      <a16:colId xmlns:a16="http://schemas.microsoft.com/office/drawing/2014/main" val="20005"/>
                    </a:ext>
                  </a:extLst>
                </a:gridCol>
                <a:gridCol w="1023346">
                  <a:extLst>
                    <a:ext uri="{9D8B030D-6E8A-4147-A177-3AD203B41FA5}">
                      <a16:colId xmlns:a16="http://schemas.microsoft.com/office/drawing/2014/main" val="20006"/>
                    </a:ext>
                  </a:extLst>
                </a:gridCol>
                <a:gridCol w="1023346">
                  <a:extLst>
                    <a:ext uri="{9D8B030D-6E8A-4147-A177-3AD203B41FA5}">
                      <a16:colId xmlns:a16="http://schemas.microsoft.com/office/drawing/2014/main" val="20007"/>
                    </a:ext>
                  </a:extLst>
                </a:gridCol>
              </a:tblGrid>
              <a:tr h="303811">
                <a:tc>
                  <a:txBody>
                    <a:bodyPr/>
                    <a:lstStyle/>
                    <a:p>
                      <a:endParaRPr lang="it-IT" sz="105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it-IT" sz="105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it-IT" sz="1050" dirty="0" smtClean="0"/>
                        <a:t>CAPOLUOGO</a:t>
                      </a:r>
                      <a:endParaRPr lang="it-IT" sz="105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it-IT" sz="105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it-IT" sz="105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it-IT" sz="105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it-IT" sz="105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it-IT" sz="105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280193">
                <a:tc>
                  <a:txBody>
                    <a:bodyPr/>
                    <a:lstStyle/>
                    <a:p>
                      <a:r>
                        <a:rPr lang="it-IT" sz="1050" dirty="0" smtClean="0"/>
                        <a:t>MINORATI DELLA VISTA </a:t>
                      </a:r>
                      <a:endParaRPr lang="it-IT" sz="105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it-IT" sz="105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it-IT" sz="105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it-IT" sz="105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it-IT" sz="105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it-IT" sz="105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it-IT" sz="105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it-IT" sz="105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280193">
                <a:tc>
                  <a:txBody>
                    <a:bodyPr/>
                    <a:lstStyle/>
                    <a:p>
                      <a:r>
                        <a:rPr lang="it-IT" sz="1050" dirty="0" smtClean="0"/>
                        <a:t>MINORATI DELL’UDITO</a:t>
                      </a:r>
                      <a:endParaRPr lang="it-IT" sz="105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it-IT" sz="105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it-IT" sz="105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it-IT" sz="105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it-IT" sz="105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it-IT" sz="105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it-IT" sz="105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it-IT" sz="105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280193">
                <a:tc>
                  <a:txBody>
                    <a:bodyPr/>
                    <a:lstStyle/>
                    <a:p>
                      <a:r>
                        <a:rPr lang="it-IT" sz="1050" dirty="0" smtClean="0"/>
                        <a:t>ALTRA PATOLOGIA</a:t>
                      </a:r>
                    </a:p>
                    <a:p>
                      <a:r>
                        <a:rPr lang="it-IT" sz="1050" dirty="0" smtClean="0"/>
                        <a:t>autismo</a:t>
                      </a:r>
                      <a:endParaRPr lang="it-IT" sz="105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it-IT" sz="105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it-IT" sz="1050" dirty="0" smtClean="0"/>
                        <a:t>2</a:t>
                      </a:r>
                      <a:endParaRPr lang="it-IT" sz="105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it-IT" sz="105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it-IT" sz="105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it-IT" sz="105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it-IT" sz="105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it-IT" sz="105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r h="171229">
                <a:tc>
                  <a:txBody>
                    <a:bodyPr/>
                    <a:lstStyle/>
                    <a:p>
                      <a:r>
                        <a:rPr lang="it-IT" sz="1050" dirty="0" smtClean="0"/>
                        <a:t>ADHD</a:t>
                      </a:r>
                      <a:endParaRPr lang="it-IT" sz="105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it-IT" sz="105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it-IT" sz="105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it-IT" sz="105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it-IT" sz="105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it-IT" sz="105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it-IT" sz="105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it-IT" sz="105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4"/>
                  </a:ext>
                </a:extLst>
              </a:tr>
              <a:tr h="171229">
                <a:tc>
                  <a:txBody>
                    <a:bodyPr/>
                    <a:lstStyle/>
                    <a:p>
                      <a:r>
                        <a:rPr lang="it-IT" sz="1050" dirty="0" smtClean="0"/>
                        <a:t>BORDER LINE</a:t>
                      </a:r>
                      <a:endParaRPr lang="it-IT" sz="105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it-IT" sz="105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it-IT" sz="105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it-IT" sz="105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it-IT" sz="105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it-IT" sz="105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it-IT" sz="105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it-IT" sz="105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5"/>
                  </a:ext>
                </a:extLst>
              </a:tr>
              <a:tr h="389158">
                <a:tc>
                  <a:txBody>
                    <a:bodyPr/>
                    <a:lstStyle/>
                    <a:p>
                      <a:r>
                        <a:rPr lang="it-IT" sz="1050" dirty="0" smtClean="0"/>
                        <a:t>DISTURBI AREA  DEL LINGUAGGIO</a:t>
                      </a:r>
                      <a:endParaRPr lang="it-IT" sz="105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it-IT" sz="105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it-IT" sz="105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it-IT" sz="105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it-IT" sz="105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it-IT" sz="105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it-IT" sz="105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it-IT" sz="105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6"/>
                  </a:ext>
                </a:extLst>
              </a:tr>
              <a:tr h="389158">
                <a:tc>
                  <a:txBody>
                    <a:bodyPr/>
                    <a:lstStyle/>
                    <a:p>
                      <a:r>
                        <a:rPr lang="it-IT" sz="1050" dirty="0" smtClean="0"/>
                        <a:t>DISTURBI AREA NON VERBALE</a:t>
                      </a:r>
                      <a:endParaRPr lang="it-IT" sz="105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it-IT" sz="105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it-IT" sz="105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it-IT" sz="105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it-IT" sz="105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it-IT" sz="105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it-IT" sz="105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it-IT" sz="105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7"/>
                  </a:ext>
                </a:extLst>
              </a:tr>
              <a:tr h="171229">
                <a:tc>
                  <a:txBody>
                    <a:bodyPr/>
                    <a:lstStyle/>
                    <a:p>
                      <a:r>
                        <a:rPr lang="it-IT" sz="1050" dirty="0" smtClean="0"/>
                        <a:t>DSA</a:t>
                      </a:r>
                      <a:endParaRPr lang="it-IT" sz="105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it-IT" sz="105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it-IT" sz="105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it-IT" sz="105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it-IT" sz="105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it-IT" sz="105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it-IT" sz="105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it-IT" sz="105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8"/>
                  </a:ext>
                </a:extLst>
              </a:tr>
              <a:tr h="389158">
                <a:tc>
                  <a:txBody>
                    <a:bodyPr/>
                    <a:lstStyle/>
                    <a:p>
                      <a:r>
                        <a:rPr lang="it-IT" sz="1050" dirty="0" smtClean="0"/>
                        <a:t>SVANTAGGIO SOCIOECONOMICO</a:t>
                      </a:r>
                      <a:endParaRPr lang="it-IT" sz="105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it-IT" sz="105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it-IT" sz="105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it-IT" sz="105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it-IT" sz="105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it-IT" sz="105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it-IT" sz="105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it-IT" sz="105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9"/>
                  </a:ext>
                </a:extLst>
              </a:tr>
              <a:tr h="389158">
                <a:tc>
                  <a:txBody>
                    <a:bodyPr/>
                    <a:lstStyle/>
                    <a:p>
                      <a:r>
                        <a:rPr lang="it-IT" sz="1050" dirty="0" smtClean="0"/>
                        <a:t>SVANTAGGIO</a:t>
                      </a:r>
                      <a:r>
                        <a:rPr lang="it-IT" sz="1050" baseline="0" dirty="0" smtClean="0"/>
                        <a:t> LINGUISTICO CULTURALE</a:t>
                      </a:r>
                      <a:endParaRPr lang="it-IT" sz="105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it-IT" sz="105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it-IT" sz="105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it-IT" sz="105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it-IT" sz="105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it-IT" sz="105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it-IT" sz="105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it-IT" sz="105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10"/>
                  </a:ext>
                </a:extLst>
              </a:tr>
              <a:tr h="389158">
                <a:tc>
                  <a:txBody>
                    <a:bodyPr/>
                    <a:lstStyle/>
                    <a:p>
                      <a:r>
                        <a:rPr lang="it-IT" sz="1050" dirty="0" smtClean="0"/>
                        <a:t>BES</a:t>
                      </a:r>
                      <a:endParaRPr lang="it-IT" sz="105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it-IT" sz="105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it-IT" sz="105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it-IT" sz="105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it-IT" sz="105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it-IT" sz="105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it-IT" sz="105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it-IT" sz="105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11"/>
                  </a:ext>
                </a:extLst>
              </a:tr>
            </a:tbl>
          </a:graphicData>
        </a:graphic>
      </p:graphicFrame>
      <p:sp>
        <p:nvSpPr>
          <p:cNvPr id="2" name="Segnaposto piè di pagina 1"/>
          <p:cNvSpPr>
            <a:spLocks noGrp="1"/>
          </p:cNvSpPr>
          <p:nvPr>
            <p:ph type="ftr" sz="quarter" idx="11"/>
          </p:nvPr>
        </p:nvSpPr>
        <p:spPr>
          <a:xfrm>
            <a:off x="457200" y="6356350"/>
            <a:ext cx="8229600" cy="365125"/>
          </a:xfrm>
        </p:spPr>
        <p:txBody>
          <a:bodyPr/>
          <a:lstStyle/>
          <a:p>
            <a:pPr>
              <a:defRPr/>
            </a:pPr>
            <a:r>
              <a:rPr lang="it-IT" dirty="0"/>
              <a:t>Commissione Qualità : Figure Strumentali - Gruppo dell‘Inclusione</a:t>
            </a:r>
          </a:p>
          <a:p>
            <a:pPr>
              <a:defRPr/>
            </a:pPr>
            <a:endParaRPr lang="it-IT"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rtlCol="0">
            <a:normAutofit fontScale="90000"/>
          </a:bodyPr>
          <a:lstStyle/>
          <a:p>
            <a:pPr fontAlgn="auto">
              <a:spcAft>
                <a:spcPts val="0"/>
              </a:spcAft>
              <a:defRPr/>
            </a:pPr>
            <a:r>
              <a:rPr lang="it-IT" sz="2200" b="1" dirty="0" smtClean="0">
                <a:latin typeface="Comic Sans MS" pitchFamily="66" charset="0"/>
              </a:rPr>
              <a:t>PROSPETTO ANALITICO DEGLI ALUNNI CON  B.E.S</a:t>
            </a:r>
            <a:r>
              <a:rPr lang="it-IT" b="1" dirty="0" smtClean="0">
                <a:latin typeface="Comic Sans MS" pitchFamily="66" charset="0"/>
              </a:rPr>
              <a:t>.</a:t>
            </a:r>
            <a:br>
              <a:rPr lang="it-IT" b="1" dirty="0" smtClean="0">
                <a:latin typeface="Comic Sans MS" pitchFamily="66" charset="0"/>
              </a:rPr>
            </a:br>
            <a:r>
              <a:rPr lang="it-IT" b="1" dirty="0" smtClean="0">
                <a:latin typeface="Comic Sans MS" pitchFamily="66" charset="0"/>
              </a:rPr>
              <a:t> </a:t>
            </a:r>
            <a:r>
              <a:rPr lang="it-IT" sz="1800" b="1" dirty="0" smtClean="0">
                <a:latin typeface="Comic Sans MS" pitchFamily="66" charset="0"/>
              </a:rPr>
              <a:t> </a:t>
            </a:r>
            <a:r>
              <a:rPr lang="it-IT" sz="2000" b="1" dirty="0" smtClean="0">
                <a:latin typeface="Comic Sans MS" pitchFamily="66" charset="0"/>
              </a:rPr>
              <a:t>SCUOLA</a:t>
            </a:r>
            <a:r>
              <a:rPr lang="it-IT" sz="1800" b="1" dirty="0" smtClean="0">
                <a:latin typeface="Comic Sans MS" pitchFamily="66" charset="0"/>
              </a:rPr>
              <a:t> </a:t>
            </a:r>
            <a:r>
              <a:rPr lang="it-IT" sz="2000" b="1" dirty="0" smtClean="0">
                <a:latin typeface="Comic Sans MS" pitchFamily="66" charset="0"/>
              </a:rPr>
              <a:t>PRIMARIA</a:t>
            </a:r>
            <a:r>
              <a:rPr lang="it-IT" b="1" dirty="0" smtClean="0">
                <a:latin typeface="Comic Sans MS" pitchFamily="66" charset="0"/>
              </a:rPr>
              <a:t> </a:t>
            </a:r>
            <a:endParaRPr lang="it-IT" dirty="0"/>
          </a:p>
        </p:txBody>
      </p:sp>
      <p:graphicFrame>
        <p:nvGraphicFramePr>
          <p:cNvPr id="4" name="Segnaposto contenuto 3"/>
          <p:cNvGraphicFramePr>
            <a:graphicFrameLocks noGrp="1"/>
          </p:cNvGraphicFramePr>
          <p:nvPr>
            <p:ph idx="1"/>
            <p:extLst>
              <p:ext uri="{D42A27DB-BD31-4B8C-83A1-F6EECF244321}">
                <p14:modId xmlns:p14="http://schemas.microsoft.com/office/powerpoint/2010/main" val="3351810912"/>
              </p:ext>
            </p:extLst>
          </p:nvPr>
        </p:nvGraphicFramePr>
        <p:xfrm>
          <a:off x="611560" y="1484784"/>
          <a:ext cx="7859214" cy="5049229"/>
        </p:xfrm>
        <a:graphic>
          <a:graphicData uri="http://schemas.openxmlformats.org/drawingml/2006/table">
            <a:tbl>
              <a:tblPr firstRow="1" bandRow="1">
                <a:tableStyleId>{5C22544A-7EE6-4342-B048-85BDC9FD1C3A}</a:tableStyleId>
              </a:tblPr>
              <a:tblGrid>
                <a:gridCol w="1309869">
                  <a:extLst>
                    <a:ext uri="{9D8B030D-6E8A-4147-A177-3AD203B41FA5}">
                      <a16:colId xmlns:a16="http://schemas.microsoft.com/office/drawing/2014/main" val="20000"/>
                    </a:ext>
                  </a:extLst>
                </a:gridCol>
                <a:gridCol w="1309869">
                  <a:extLst>
                    <a:ext uri="{9D8B030D-6E8A-4147-A177-3AD203B41FA5}">
                      <a16:colId xmlns:a16="http://schemas.microsoft.com/office/drawing/2014/main" val="20001"/>
                    </a:ext>
                  </a:extLst>
                </a:gridCol>
                <a:gridCol w="1309869">
                  <a:extLst>
                    <a:ext uri="{9D8B030D-6E8A-4147-A177-3AD203B41FA5}">
                      <a16:colId xmlns:a16="http://schemas.microsoft.com/office/drawing/2014/main" val="20002"/>
                    </a:ext>
                  </a:extLst>
                </a:gridCol>
                <a:gridCol w="1309869">
                  <a:extLst>
                    <a:ext uri="{9D8B030D-6E8A-4147-A177-3AD203B41FA5}">
                      <a16:colId xmlns:a16="http://schemas.microsoft.com/office/drawing/2014/main" val="20003"/>
                    </a:ext>
                  </a:extLst>
                </a:gridCol>
                <a:gridCol w="1309869">
                  <a:extLst>
                    <a:ext uri="{9D8B030D-6E8A-4147-A177-3AD203B41FA5}">
                      <a16:colId xmlns:a16="http://schemas.microsoft.com/office/drawing/2014/main" val="20004"/>
                    </a:ext>
                  </a:extLst>
                </a:gridCol>
                <a:gridCol w="1309869">
                  <a:extLst>
                    <a:ext uri="{9D8B030D-6E8A-4147-A177-3AD203B41FA5}">
                      <a16:colId xmlns:a16="http://schemas.microsoft.com/office/drawing/2014/main" val="20005"/>
                    </a:ext>
                  </a:extLst>
                </a:gridCol>
              </a:tblGrid>
              <a:tr h="340069">
                <a:tc>
                  <a:txBody>
                    <a:bodyPr/>
                    <a:lstStyle/>
                    <a:p>
                      <a:endParaRPr lang="it-IT" sz="105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it-IT" sz="1050" dirty="0" smtClean="0"/>
                        <a:t>DANTE</a:t>
                      </a:r>
                      <a:r>
                        <a:rPr lang="it-IT" sz="1050" baseline="0" dirty="0" smtClean="0"/>
                        <a:t> ALIGHIERI</a:t>
                      </a:r>
                      <a:endParaRPr lang="it-IT" sz="105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it-IT" sz="1050" dirty="0" smtClean="0"/>
                        <a:t>FULVIO</a:t>
                      </a:r>
                      <a:r>
                        <a:rPr lang="it-IT" sz="1050" baseline="0" dirty="0" smtClean="0"/>
                        <a:t> SBARRETTI</a:t>
                      </a:r>
                      <a:endParaRPr lang="it-IT" sz="105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it-IT" sz="1050" dirty="0" smtClean="0"/>
                        <a:t>ANNA</a:t>
                      </a:r>
                      <a:r>
                        <a:rPr lang="it-IT" sz="1050" baseline="0" dirty="0" smtClean="0"/>
                        <a:t> FRANK</a:t>
                      </a:r>
                      <a:endParaRPr lang="it-IT" sz="105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it-IT" sz="1050" dirty="0" smtClean="0"/>
                        <a:t>LOMBARDO RADICE</a:t>
                      </a:r>
                      <a:endParaRPr lang="it-IT" sz="105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it-IT" sz="105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377337">
                <a:tc>
                  <a:txBody>
                    <a:bodyPr/>
                    <a:lstStyle/>
                    <a:p>
                      <a:r>
                        <a:rPr lang="it-IT" sz="1050" dirty="0" smtClean="0"/>
                        <a:t>MINORATI DELLA VISTA </a:t>
                      </a:r>
                      <a:endParaRPr lang="it-IT" sz="105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it-IT"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it-IT" dirty="0" smtClean="0"/>
                        <a:t>1</a:t>
                      </a:r>
                      <a:endParaRPr lang="it-IT"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it-IT"/>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it-IT"/>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it-IT"/>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377337">
                <a:tc>
                  <a:txBody>
                    <a:bodyPr/>
                    <a:lstStyle/>
                    <a:p>
                      <a:r>
                        <a:rPr lang="it-IT" sz="1050" dirty="0" smtClean="0"/>
                        <a:t>MINORATI DELL’UDITO</a:t>
                      </a:r>
                      <a:endParaRPr lang="it-IT" sz="105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it-IT"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it-IT"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it-IT"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it-IT"/>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it-IT"/>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524079">
                <a:tc>
                  <a:txBody>
                    <a:bodyPr/>
                    <a:lstStyle/>
                    <a:p>
                      <a:r>
                        <a:rPr lang="it-IT" sz="1050" dirty="0" smtClean="0"/>
                        <a:t>ALTRA PATOLOGIA</a:t>
                      </a:r>
                    </a:p>
                    <a:p>
                      <a:r>
                        <a:rPr lang="it-IT" sz="1050" dirty="0" smtClean="0"/>
                        <a:t>PSICOFISICO- PSICHICO </a:t>
                      </a:r>
                      <a:endParaRPr lang="it-IT" sz="105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it-IT" dirty="0" smtClean="0"/>
                        <a:t>1</a:t>
                      </a:r>
                      <a:endParaRPr lang="it-IT"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it-IT" dirty="0" smtClean="0"/>
                        <a:t>1</a:t>
                      </a:r>
                      <a:endParaRPr lang="it-IT"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it-IT" dirty="0" smtClean="0"/>
                        <a:t>2</a:t>
                      </a:r>
                      <a:endParaRPr lang="it-IT"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it-IT" dirty="0" smtClean="0"/>
                        <a:t>1</a:t>
                      </a:r>
                      <a:endParaRPr lang="it-IT"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it-IT"/>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r h="340069">
                <a:tc>
                  <a:txBody>
                    <a:bodyPr/>
                    <a:lstStyle/>
                    <a:p>
                      <a:r>
                        <a:rPr lang="it-IT" sz="1050" dirty="0" smtClean="0"/>
                        <a:t>ADHD</a:t>
                      </a:r>
                      <a:endParaRPr lang="it-IT" sz="105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it-IT"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it-IT"/>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it-IT"/>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it-IT"/>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it-IT"/>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4"/>
                  </a:ext>
                </a:extLst>
              </a:tr>
              <a:tr h="340069">
                <a:tc>
                  <a:txBody>
                    <a:bodyPr/>
                    <a:lstStyle/>
                    <a:p>
                      <a:r>
                        <a:rPr lang="it-IT" sz="1050" dirty="0" smtClean="0"/>
                        <a:t>SINDROME DI DOWN</a:t>
                      </a:r>
                      <a:endParaRPr lang="it-IT" sz="105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it-IT" dirty="0" smtClean="0"/>
                        <a:t>1</a:t>
                      </a:r>
                      <a:endParaRPr lang="it-IT"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it-IT"/>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it-IT" dirty="0" smtClean="0"/>
                        <a:t>1</a:t>
                      </a:r>
                      <a:endParaRPr lang="it-IT"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it-IT"/>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it-IT"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5"/>
                  </a:ext>
                </a:extLst>
              </a:tr>
              <a:tr h="340069">
                <a:tc>
                  <a:txBody>
                    <a:bodyPr/>
                    <a:lstStyle/>
                    <a:p>
                      <a:r>
                        <a:rPr lang="it-IT" sz="1050" dirty="0" smtClean="0"/>
                        <a:t>BORDER LINE</a:t>
                      </a:r>
                      <a:endParaRPr lang="it-IT" sz="105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it-IT"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it-IT"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it-IT"/>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it-IT"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it-IT"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6"/>
                  </a:ext>
                </a:extLst>
              </a:tr>
              <a:tr h="377337">
                <a:tc>
                  <a:txBody>
                    <a:bodyPr/>
                    <a:lstStyle/>
                    <a:p>
                      <a:r>
                        <a:rPr lang="it-IT" sz="1050" dirty="0" smtClean="0"/>
                        <a:t>DISTURBI AREA  DEL LINGUAGGIO</a:t>
                      </a:r>
                      <a:endParaRPr lang="it-IT" sz="105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it-IT"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it-IT"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it-IT"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it-IT"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it-IT"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7"/>
                  </a:ext>
                </a:extLst>
              </a:tr>
              <a:tr h="377337">
                <a:tc>
                  <a:txBody>
                    <a:bodyPr/>
                    <a:lstStyle/>
                    <a:p>
                      <a:r>
                        <a:rPr lang="it-IT" sz="1050" dirty="0" smtClean="0"/>
                        <a:t>DISTURBI AREA NON VERBALE</a:t>
                      </a:r>
                      <a:endParaRPr lang="it-IT" sz="105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it-IT"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it-IT"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it-IT"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it-IT" dirty="0" smtClean="0"/>
                        <a:t>1</a:t>
                      </a:r>
                      <a:endParaRPr lang="it-IT"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it-IT"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8"/>
                  </a:ext>
                </a:extLst>
              </a:tr>
              <a:tr h="340069">
                <a:tc>
                  <a:txBody>
                    <a:bodyPr/>
                    <a:lstStyle/>
                    <a:p>
                      <a:r>
                        <a:rPr lang="it-IT" sz="1050" dirty="0" smtClean="0"/>
                        <a:t>DSA</a:t>
                      </a:r>
                      <a:endParaRPr lang="it-IT" sz="105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it-IT" dirty="0" smtClean="0"/>
                        <a:t>2</a:t>
                      </a:r>
                      <a:endParaRPr lang="it-IT"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it-IT" dirty="0" smtClean="0"/>
                        <a:t>1</a:t>
                      </a:r>
                      <a:endParaRPr lang="it-IT"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it-IT" dirty="0" smtClean="0"/>
                        <a:t>2</a:t>
                      </a:r>
                      <a:endParaRPr lang="it-IT"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it-IT" dirty="0" smtClean="0"/>
                        <a:t>1</a:t>
                      </a:r>
                      <a:endParaRPr lang="it-IT"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it-IT"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9"/>
                  </a:ext>
                </a:extLst>
              </a:tr>
              <a:tr h="377337">
                <a:tc>
                  <a:txBody>
                    <a:bodyPr/>
                    <a:lstStyle/>
                    <a:p>
                      <a:r>
                        <a:rPr lang="it-IT" sz="1050" dirty="0" smtClean="0"/>
                        <a:t>SVANTAGGIO SOCIOECONOMICO</a:t>
                      </a:r>
                      <a:endParaRPr lang="it-IT" sz="105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it-IT"/>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it-IT"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it-IT"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it-IT"/>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it-IT"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10"/>
                  </a:ext>
                </a:extLst>
              </a:tr>
              <a:tr h="524079">
                <a:tc>
                  <a:txBody>
                    <a:bodyPr/>
                    <a:lstStyle/>
                    <a:p>
                      <a:r>
                        <a:rPr lang="it-IT" sz="1050" dirty="0" smtClean="0"/>
                        <a:t>SVANTAGGIO</a:t>
                      </a:r>
                      <a:r>
                        <a:rPr lang="it-IT" sz="1050" baseline="0" dirty="0" smtClean="0"/>
                        <a:t> LINGUISTICO CULTURALE</a:t>
                      </a:r>
                      <a:endParaRPr lang="it-IT" sz="105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it-IT"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it-IT" dirty="0" smtClean="0"/>
                        <a:t>2</a:t>
                      </a:r>
                      <a:endParaRPr lang="it-IT"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it-IT" dirty="0" smtClean="0"/>
                        <a:t>2</a:t>
                      </a:r>
                      <a:endParaRPr lang="it-IT"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it-IT" dirty="0" smtClean="0"/>
                        <a:t>2</a:t>
                      </a:r>
                      <a:endParaRPr lang="it-IT"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it-IT"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11"/>
                  </a:ext>
                </a:extLst>
              </a:tr>
            </a:tbl>
          </a:graphicData>
        </a:graphic>
      </p:graphicFrame>
      <p:sp>
        <p:nvSpPr>
          <p:cNvPr id="3" name="Segnaposto piè di pagina 2"/>
          <p:cNvSpPr>
            <a:spLocks noGrp="1"/>
          </p:cNvSpPr>
          <p:nvPr>
            <p:ph type="ftr" sz="quarter" idx="11"/>
          </p:nvPr>
        </p:nvSpPr>
        <p:spPr>
          <a:xfrm>
            <a:off x="539552" y="6525344"/>
            <a:ext cx="7931222" cy="221109"/>
          </a:xfrm>
        </p:spPr>
        <p:txBody>
          <a:bodyPr/>
          <a:lstStyle/>
          <a:p>
            <a:pPr>
              <a:defRPr/>
            </a:pPr>
            <a:r>
              <a:rPr lang="it-IT" dirty="0"/>
              <a:t>Commissione Qualità : Figure Strumentali - Gruppo dell‘Inclusione</a:t>
            </a:r>
          </a:p>
          <a:p>
            <a:pPr>
              <a:defRPr/>
            </a:pPr>
            <a:endParaRPr lang="it-IT"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Titolo 1"/>
          <p:cNvSpPr>
            <a:spLocks noGrp="1"/>
          </p:cNvSpPr>
          <p:nvPr>
            <p:ph type="title"/>
          </p:nvPr>
        </p:nvSpPr>
        <p:spPr/>
        <p:txBody>
          <a:bodyPr/>
          <a:lstStyle/>
          <a:p>
            <a:r>
              <a:rPr lang="it-IT" sz="2000" b="1" dirty="0" smtClean="0">
                <a:latin typeface="Comic Sans MS" pitchFamily="66" charset="0"/>
              </a:rPr>
              <a:t>PROSPETTO ANALITICO DEGLI ALUNNI CON  </a:t>
            </a:r>
            <a:r>
              <a:rPr lang="it-IT" sz="2000" b="1" dirty="0" err="1" smtClean="0">
                <a:latin typeface="Comic Sans MS" pitchFamily="66" charset="0"/>
              </a:rPr>
              <a:t>B.E.S</a:t>
            </a:r>
            <a:r>
              <a:rPr lang="it-IT" sz="2000" b="1" dirty="0" smtClean="0">
                <a:latin typeface="Comic Sans MS" pitchFamily="66" charset="0"/>
              </a:rPr>
              <a:t/>
            </a:r>
            <a:br>
              <a:rPr lang="it-IT" sz="2000" b="1" dirty="0" smtClean="0">
                <a:latin typeface="Comic Sans MS" pitchFamily="66" charset="0"/>
              </a:rPr>
            </a:br>
            <a:r>
              <a:rPr lang="it-IT" sz="2000" b="1" dirty="0" smtClean="0">
                <a:latin typeface="Comic Sans MS" pitchFamily="66" charset="0"/>
              </a:rPr>
              <a:t>SECONDARIA I GRADO E II GRADO. </a:t>
            </a:r>
            <a:endParaRPr lang="it-IT" sz="2000" dirty="0" smtClean="0"/>
          </a:p>
        </p:txBody>
      </p:sp>
      <p:graphicFrame>
        <p:nvGraphicFramePr>
          <p:cNvPr id="4" name="Segnaposto contenuto 3"/>
          <p:cNvGraphicFramePr>
            <a:graphicFrameLocks noGrp="1"/>
          </p:cNvGraphicFramePr>
          <p:nvPr>
            <p:ph idx="1"/>
            <p:extLst>
              <p:ext uri="{D42A27DB-BD31-4B8C-83A1-F6EECF244321}">
                <p14:modId xmlns:p14="http://schemas.microsoft.com/office/powerpoint/2010/main" val="3640987500"/>
              </p:ext>
            </p:extLst>
          </p:nvPr>
        </p:nvGraphicFramePr>
        <p:xfrm>
          <a:off x="571500" y="1143000"/>
          <a:ext cx="7972450" cy="4838700"/>
        </p:xfrm>
        <a:graphic>
          <a:graphicData uri="http://schemas.openxmlformats.org/drawingml/2006/table">
            <a:tbl>
              <a:tblPr firstRow="1" bandRow="1">
                <a:tableStyleId>{5C22544A-7EE6-4342-B048-85BDC9FD1C3A}</a:tableStyleId>
              </a:tblPr>
              <a:tblGrid>
                <a:gridCol w="1594490">
                  <a:extLst>
                    <a:ext uri="{9D8B030D-6E8A-4147-A177-3AD203B41FA5}">
                      <a16:colId xmlns:a16="http://schemas.microsoft.com/office/drawing/2014/main" val="20000"/>
                    </a:ext>
                  </a:extLst>
                </a:gridCol>
                <a:gridCol w="1594490">
                  <a:extLst>
                    <a:ext uri="{9D8B030D-6E8A-4147-A177-3AD203B41FA5}">
                      <a16:colId xmlns:a16="http://schemas.microsoft.com/office/drawing/2014/main" val="20001"/>
                    </a:ext>
                  </a:extLst>
                </a:gridCol>
                <a:gridCol w="1594490">
                  <a:extLst>
                    <a:ext uri="{9D8B030D-6E8A-4147-A177-3AD203B41FA5}">
                      <a16:colId xmlns:a16="http://schemas.microsoft.com/office/drawing/2014/main" val="20002"/>
                    </a:ext>
                  </a:extLst>
                </a:gridCol>
                <a:gridCol w="1594490">
                  <a:extLst>
                    <a:ext uri="{9D8B030D-6E8A-4147-A177-3AD203B41FA5}">
                      <a16:colId xmlns:a16="http://schemas.microsoft.com/office/drawing/2014/main" val="20003"/>
                    </a:ext>
                  </a:extLst>
                </a:gridCol>
                <a:gridCol w="1594490">
                  <a:extLst>
                    <a:ext uri="{9D8B030D-6E8A-4147-A177-3AD203B41FA5}">
                      <a16:colId xmlns:a16="http://schemas.microsoft.com/office/drawing/2014/main" val="20004"/>
                    </a:ext>
                  </a:extLst>
                </a:gridCol>
              </a:tblGrid>
              <a:tr h="194761">
                <a:tc>
                  <a:txBody>
                    <a:bodyPr/>
                    <a:lstStyle/>
                    <a:p>
                      <a:endParaRPr lang="it-IT" sz="1050" dirty="0"/>
                    </a:p>
                  </a:txBody>
                  <a:tcPr>
                    <a:lnB w="12700" cap="flat" cmpd="sng" algn="ctr">
                      <a:solidFill>
                        <a:schemeClr val="tx1"/>
                      </a:solidFill>
                      <a:prstDash val="solid"/>
                      <a:round/>
                      <a:headEnd type="none" w="med" len="med"/>
                      <a:tailEnd type="none" w="med" len="med"/>
                    </a:lnB>
                  </a:tcPr>
                </a:tc>
                <a:tc>
                  <a:txBody>
                    <a:bodyPr/>
                    <a:lstStyle/>
                    <a:p>
                      <a:r>
                        <a:rPr lang="it-IT" sz="1100" dirty="0" smtClean="0"/>
                        <a:t>SECONDARIA I°</a:t>
                      </a:r>
                      <a:r>
                        <a:rPr lang="it-IT" sz="1100" baseline="0" dirty="0" smtClean="0"/>
                        <a:t>  NOCERA</a:t>
                      </a:r>
                      <a:endParaRPr lang="it-IT" sz="1100" dirty="0"/>
                    </a:p>
                  </a:txBody>
                  <a:tcPr>
                    <a:lnB w="12700" cap="flat" cmpd="sng" algn="ctr">
                      <a:solidFill>
                        <a:schemeClr val="tx1"/>
                      </a:solidFill>
                      <a:prstDash val="solid"/>
                      <a:round/>
                      <a:headEnd type="none" w="med" len="med"/>
                      <a:tailEnd type="none" w="med" len="med"/>
                    </a:lnB>
                  </a:tcPr>
                </a:tc>
                <a:tc>
                  <a:txBody>
                    <a:bodyPr/>
                    <a:lstStyle/>
                    <a:p>
                      <a:r>
                        <a:rPr lang="it-IT" sz="1100" dirty="0" smtClean="0"/>
                        <a:t>SECONDARIA I° VALTOPINA</a:t>
                      </a:r>
                      <a:endParaRPr lang="it-IT" sz="1100" dirty="0"/>
                    </a:p>
                  </a:txBody>
                  <a:tcPr>
                    <a:lnB w="12700" cap="flat" cmpd="sng" algn="ctr">
                      <a:solidFill>
                        <a:schemeClr val="tx1"/>
                      </a:solidFill>
                      <a:prstDash val="solid"/>
                      <a:round/>
                      <a:headEnd type="none" w="med" len="med"/>
                      <a:tailEnd type="none" w="med" len="med"/>
                    </a:lnB>
                  </a:tcPr>
                </a:tc>
                <a:tc>
                  <a:txBody>
                    <a:bodyPr/>
                    <a:lstStyle/>
                    <a:p>
                      <a:r>
                        <a:rPr lang="it-IT" sz="1100" dirty="0" smtClean="0"/>
                        <a:t>IPSIA</a:t>
                      </a:r>
                      <a:endParaRPr lang="it-IT" sz="1100" dirty="0"/>
                    </a:p>
                  </a:txBody>
                  <a:tcPr>
                    <a:lnB w="12700" cap="flat" cmpd="sng" algn="ctr">
                      <a:solidFill>
                        <a:schemeClr val="tx1"/>
                      </a:solidFill>
                      <a:prstDash val="solid"/>
                      <a:round/>
                      <a:headEnd type="none" w="med" len="med"/>
                      <a:tailEnd type="none" w="med" len="med"/>
                    </a:lnB>
                  </a:tcPr>
                </a:tc>
                <a:tc>
                  <a:txBody>
                    <a:bodyPr/>
                    <a:lstStyle/>
                    <a:p>
                      <a:r>
                        <a:rPr lang="it-IT" sz="1100" dirty="0" smtClean="0"/>
                        <a:t>LICEO</a:t>
                      </a:r>
                      <a:endParaRPr lang="it-IT" sz="1100" dirty="0"/>
                    </a:p>
                  </a:txBody>
                  <a:tcP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166938">
                <a:tc>
                  <a:txBody>
                    <a:bodyPr/>
                    <a:lstStyle/>
                    <a:p>
                      <a:r>
                        <a:rPr lang="it-IT" sz="1050" dirty="0" smtClean="0"/>
                        <a:t>MINORATI DELLA VISTA </a:t>
                      </a:r>
                      <a:endParaRPr lang="it-IT" sz="105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it-IT"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it-IT"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it-IT"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it-IT"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166938">
                <a:tc>
                  <a:txBody>
                    <a:bodyPr/>
                    <a:lstStyle/>
                    <a:p>
                      <a:r>
                        <a:rPr lang="it-IT" sz="1050" dirty="0" smtClean="0"/>
                        <a:t>MINORATI DELL’UDITO</a:t>
                      </a:r>
                      <a:endParaRPr lang="it-IT" sz="105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it-IT"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it-IT"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it-IT"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it-IT"/>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166938">
                <a:tc>
                  <a:txBody>
                    <a:bodyPr/>
                    <a:lstStyle/>
                    <a:p>
                      <a:r>
                        <a:rPr lang="it-IT" sz="1050" dirty="0" smtClean="0"/>
                        <a:t>ALTRA PATOLOGIA( fisico,</a:t>
                      </a:r>
                      <a:r>
                        <a:rPr lang="it-IT" sz="1050" baseline="0" dirty="0" smtClean="0"/>
                        <a:t> psichico)</a:t>
                      </a:r>
                      <a:endParaRPr lang="it-IT" sz="105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it-IT" dirty="0" smtClean="0"/>
                        <a:t>4</a:t>
                      </a:r>
                      <a:endParaRPr lang="it-IT"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it-IT" dirty="0" smtClean="0"/>
                        <a:t>2</a:t>
                      </a:r>
                      <a:endParaRPr lang="it-IT"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it-IT" dirty="0" smtClean="0"/>
                        <a:t>13</a:t>
                      </a:r>
                      <a:endParaRPr lang="it-IT"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it-IT" dirty="0" smtClean="0"/>
                        <a:t>4</a:t>
                      </a:r>
                      <a:endParaRPr lang="it-IT"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r h="166938">
                <a:tc>
                  <a:txBody>
                    <a:bodyPr/>
                    <a:lstStyle/>
                    <a:p>
                      <a:r>
                        <a:rPr lang="it-IT" sz="1050" dirty="0" smtClean="0"/>
                        <a:t>ADHD</a:t>
                      </a:r>
                      <a:endParaRPr lang="it-IT" sz="105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it-IT"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it-IT"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it-IT"/>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it-IT"/>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4"/>
                  </a:ext>
                </a:extLst>
              </a:tr>
              <a:tr h="166938">
                <a:tc>
                  <a:txBody>
                    <a:bodyPr/>
                    <a:lstStyle/>
                    <a:p>
                      <a:r>
                        <a:rPr lang="it-IT" sz="1050" dirty="0" smtClean="0"/>
                        <a:t>BORDER LINE</a:t>
                      </a:r>
                      <a:endParaRPr lang="it-IT" sz="105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it-IT"/>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it-IT"/>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it-IT"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it-IT"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5"/>
                  </a:ext>
                </a:extLst>
              </a:tr>
              <a:tr h="187806">
                <a:tc>
                  <a:txBody>
                    <a:bodyPr/>
                    <a:lstStyle/>
                    <a:p>
                      <a:r>
                        <a:rPr lang="it-IT" sz="1050" dirty="0" smtClean="0"/>
                        <a:t>DISTURBI AREA  DEL LINGUAGGIO</a:t>
                      </a:r>
                      <a:endParaRPr lang="it-IT" sz="105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it-IT"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it-IT"/>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it-IT"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it-IT"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6"/>
                  </a:ext>
                </a:extLst>
              </a:tr>
              <a:tr h="187806">
                <a:tc>
                  <a:txBody>
                    <a:bodyPr/>
                    <a:lstStyle/>
                    <a:p>
                      <a:r>
                        <a:rPr lang="it-IT" sz="1050" dirty="0" smtClean="0"/>
                        <a:t>DISTURBI AREA NON VERBALE sindrome </a:t>
                      </a:r>
                      <a:r>
                        <a:rPr lang="it-IT" sz="1050" dirty="0" err="1" smtClean="0"/>
                        <a:t>angelman</a:t>
                      </a:r>
                      <a:endParaRPr lang="it-IT" sz="105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it-IT" dirty="0" smtClean="0"/>
                        <a:t>1</a:t>
                      </a:r>
                      <a:endParaRPr lang="it-IT"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it-IT"/>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it-IT"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it-IT"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7"/>
                  </a:ext>
                </a:extLst>
              </a:tr>
              <a:tr h="166938">
                <a:tc>
                  <a:txBody>
                    <a:bodyPr/>
                    <a:lstStyle/>
                    <a:p>
                      <a:r>
                        <a:rPr lang="it-IT" sz="1050" dirty="0" smtClean="0"/>
                        <a:t>DSA</a:t>
                      </a:r>
                      <a:endParaRPr lang="it-IT" sz="105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it-IT" smtClean="0"/>
                        <a:t>14</a:t>
                      </a:r>
                      <a:endParaRPr lang="it-IT"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it-IT" dirty="0" smtClean="0"/>
                        <a:t>4</a:t>
                      </a:r>
                      <a:endParaRPr lang="it-IT"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it-IT" dirty="0" smtClean="0"/>
                        <a:t>19</a:t>
                      </a:r>
                      <a:endParaRPr lang="it-IT"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it-IT" dirty="0" smtClean="0"/>
                        <a:t>10</a:t>
                      </a:r>
                      <a:endParaRPr lang="it-IT"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8"/>
                  </a:ext>
                </a:extLst>
              </a:tr>
              <a:tr h="187806">
                <a:tc>
                  <a:txBody>
                    <a:bodyPr/>
                    <a:lstStyle/>
                    <a:p>
                      <a:r>
                        <a:rPr lang="it-IT" sz="1050" dirty="0" smtClean="0"/>
                        <a:t>SVANTAGGIO SOCIOECONOMICO</a:t>
                      </a:r>
                      <a:endParaRPr lang="it-IT" sz="105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it-IT"/>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it-IT"/>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it-IT"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it-IT"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9"/>
                  </a:ext>
                </a:extLst>
              </a:tr>
              <a:tr h="187806">
                <a:tc>
                  <a:txBody>
                    <a:bodyPr/>
                    <a:lstStyle/>
                    <a:p>
                      <a:r>
                        <a:rPr lang="it-IT" sz="1050" dirty="0" smtClean="0"/>
                        <a:t>SVANTAGGIO</a:t>
                      </a:r>
                      <a:r>
                        <a:rPr lang="it-IT" sz="1050" baseline="0" dirty="0" smtClean="0"/>
                        <a:t> LINGUISTICO CULTURALE</a:t>
                      </a:r>
                      <a:endParaRPr lang="it-IT" sz="105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it-IT"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it-IT"/>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it-IT"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it-IT"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10"/>
                  </a:ext>
                </a:extLst>
              </a:tr>
              <a:tr h="166938">
                <a:tc>
                  <a:txBody>
                    <a:bodyPr/>
                    <a:lstStyle/>
                    <a:p>
                      <a:r>
                        <a:rPr lang="it-IT" sz="1050" dirty="0" smtClean="0"/>
                        <a:t>BES</a:t>
                      </a:r>
                      <a:endParaRPr lang="it-IT" sz="105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it-IT" dirty="0" smtClean="0"/>
                        <a:t>2</a:t>
                      </a:r>
                      <a:endParaRPr lang="it-IT"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it-IT" dirty="0" smtClean="0"/>
                        <a:t>2</a:t>
                      </a:r>
                      <a:endParaRPr lang="it-IT"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it-IT" dirty="0" smtClean="0"/>
                        <a:t>4</a:t>
                      </a:r>
                      <a:endParaRPr lang="it-IT"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it-IT" dirty="0" smtClean="0"/>
                        <a:t>2</a:t>
                      </a:r>
                      <a:endParaRPr lang="it-IT"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11"/>
                  </a:ext>
                </a:extLst>
              </a:tr>
            </a:tbl>
          </a:graphicData>
        </a:graphic>
      </p:graphicFrame>
      <p:sp>
        <p:nvSpPr>
          <p:cNvPr id="18520" name="Rettangolo 4"/>
          <p:cNvSpPr>
            <a:spLocks noChangeArrowheads="1"/>
          </p:cNvSpPr>
          <p:nvPr/>
        </p:nvSpPr>
        <p:spPr bwMode="auto">
          <a:xfrm>
            <a:off x="642938" y="5919788"/>
            <a:ext cx="4429125" cy="938212"/>
          </a:xfrm>
          <a:prstGeom prst="rect">
            <a:avLst/>
          </a:prstGeom>
          <a:noFill/>
          <a:ln w="9525">
            <a:noFill/>
            <a:miter lim="800000"/>
            <a:headEnd/>
            <a:tailEnd/>
          </a:ln>
        </p:spPr>
        <p:txBody>
          <a:bodyPr>
            <a:spAutoFit/>
          </a:bodyPr>
          <a:lstStyle/>
          <a:p>
            <a:r>
              <a:rPr lang="it-IT" sz="1100" b="1" dirty="0">
                <a:latin typeface="Calibri" pitchFamily="34" charset="0"/>
              </a:rPr>
              <a:t>N</a:t>
            </a:r>
            <a:r>
              <a:rPr lang="it-IT" sz="1100" b="1" dirty="0" smtClean="0">
                <a:latin typeface="Calibri" pitchFamily="34" charset="0"/>
              </a:rPr>
              <a:t>°……….. </a:t>
            </a:r>
            <a:r>
              <a:rPr lang="it-IT" sz="1100" b="1" dirty="0" err="1">
                <a:latin typeface="Calibri" pitchFamily="34" charset="0"/>
              </a:rPr>
              <a:t>DI</a:t>
            </a:r>
            <a:r>
              <a:rPr lang="it-IT" sz="1100" b="1" dirty="0">
                <a:latin typeface="Calibri" pitchFamily="34" charset="0"/>
              </a:rPr>
              <a:t> </a:t>
            </a:r>
            <a:r>
              <a:rPr lang="it-IT" sz="1100" b="1" dirty="0" err="1">
                <a:latin typeface="Calibri" pitchFamily="34" charset="0"/>
              </a:rPr>
              <a:t>P.E.I.</a:t>
            </a:r>
            <a:r>
              <a:rPr lang="it-IT" sz="1100" b="1" dirty="0">
                <a:latin typeface="Calibri" pitchFamily="34" charset="0"/>
              </a:rPr>
              <a:t> REDATTI </a:t>
            </a:r>
            <a:r>
              <a:rPr lang="it-IT" sz="1100" b="1" dirty="0" smtClean="0">
                <a:latin typeface="Calibri" pitchFamily="34" charset="0"/>
              </a:rPr>
              <a:t>DAL </a:t>
            </a:r>
            <a:r>
              <a:rPr lang="it-IT" sz="1100" b="1" dirty="0">
                <a:latin typeface="Calibri" pitchFamily="34" charset="0"/>
              </a:rPr>
              <a:t>GLHO = </a:t>
            </a:r>
          </a:p>
          <a:p>
            <a:r>
              <a:rPr lang="it-IT" sz="1100" b="1" dirty="0">
                <a:latin typeface="Calibri" pitchFamily="34" charset="0"/>
              </a:rPr>
              <a:t>N</a:t>
            </a:r>
            <a:r>
              <a:rPr lang="it-IT" sz="1100" b="1" dirty="0" smtClean="0">
                <a:latin typeface="Calibri" pitchFamily="34" charset="0"/>
              </a:rPr>
              <a:t>°………… </a:t>
            </a:r>
            <a:r>
              <a:rPr lang="it-IT" sz="1100" b="1" dirty="0" err="1">
                <a:latin typeface="Calibri" pitchFamily="34" charset="0"/>
              </a:rPr>
              <a:t>DI</a:t>
            </a:r>
            <a:r>
              <a:rPr lang="it-IT" sz="1100" b="1" dirty="0">
                <a:latin typeface="Calibri" pitchFamily="34" charset="0"/>
              </a:rPr>
              <a:t> </a:t>
            </a:r>
            <a:r>
              <a:rPr lang="it-IT" sz="1100" b="1" dirty="0" err="1">
                <a:latin typeface="Calibri" pitchFamily="34" charset="0"/>
              </a:rPr>
              <a:t>P.D.P.</a:t>
            </a:r>
            <a:r>
              <a:rPr lang="it-IT" sz="1100" b="1" dirty="0">
                <a:latin typeface="Calibri" pitchFamily="34" charset="0"/>
              </a:rPr>
              <a:t> REDATTI </a:t>
            </a:r>
            <a:r>
              <a:rPr lang="it-IT" sz="1100" b="1" dirty="0" smtClean="0">
                <a:latin typeface="Calibri" pitchFamily="34" charset="0"/>
              </a:rPr>
              <a:t>DAL TEAM </a:t>
            </a:r>
            <a:r>
              <a:rPr lang="it-IT" sz="1100" b="1" dirty="0">
                <a:latin typeface="Calibri" pitchFamily="34" charset="0"/>
              </a:rPr>
              <a:t>DOCENTI IN PRESENZA </a:t>
            </a:r>
            <a:r>
              <a:rPr lang="it-IT" sz="1100" b="1" dirty="0" err="1">
                <a:latin typeface="Calibri" pitchFamily="34" charset="0"/>
              </a:rPr>
              <a:t>DI</a:t>
            </a:r>
            <a:r>
              <a:rPr lang="it-IT" sz="1100" b="1" dirty="0">
                <a:latin typeface="Calibri" pitchFamily="34" charset="0"/>
              </a:rPr>
              <a:t> CERTIFICAZIONE =</a:t>
            </a:r>
          </a:p>
          <a:p>
            <a:r>
              <a:rPr lang="it-IT" sz="1100" b="1" dirty="0">
                <a:latin typeface="Calibri" pitchFamily="34" charset="0"/>
              </a:rPr>
              <a:t>N</a:t>
            </a:r>
            <a:r>
              <a:rPr lang="it-IT" sz="1100" b="1" dirty="0" smtClean="0">
                <a:latin typeface="Calibri" pitchFamily="34" charset="0"/>
              </a:rPr>
              <a:t>°…………. </a:t>
            </a:r>
            <a:r>
              <a:rPr lang="it-IT" sz="1100" b="1" dirty="0" err="1">
                <a:latin typeface="Calibri" pitchFamily="34" charset="0"/>
              </a:rPr>
              <a:t>DI</a:t>
            </a:r>
            <a:r>
              <a:rPr lang="it-IT" sz="1100" b="1" dirty="0">
                <a:latin typeface="Calibri" pitchFamily="34" charset="0"/>
              </a:rPr>
              <a:t> </a:t>
            </a:r>
            <a:r>
              <a:rPr lang="it-IT" sz="1100" b="1" dirty="0" err="1">
                <a:latin typeface="Calibri" pitchFamily="34" charset="0"/>
              </a:rPr>
              <a:t>P.D.P.</a:t>
            </a:r>
            <a:r>
              <a:rPr lang="it-IT" sz="1100" b="1" dirty="0">
                <a:latin typeface="Calibri" pitchFamily="34" charset="0"/>
              </a:rPr>
              <a:t> REDATTI </a:t>
            </a:r>
            <a:r>
              <a:rPr lang="it-IT" sz="1100" b="1" dirty="0" smtClean="0">
                <a:latin typeface="Calibri" pitchFamily="34" charset="0"/>
              </a:rPr>
              <a:t>DAL TEAM </a:t>
            </a:r>
            <a:r>
              <a:rPr lang="it-IT" sz="1100" b="1" dirty="0">
                <a:latin typeface="Calibri" pitchFamily="34" charset="0"/>
              </a:rPr>
              <a:t>DOCENTI IN ASSENZA </a:t>
            </a:r>
            <a:r>
              <a:rPr lang="it-IT" sz="1100" b="1" dirty="0" err="1">
                <a:latin typeface="Calibri" pitchFamily="34" charset="0"/>
              </a:rPr>
              <a:t>DI</a:t>
            </a:r>
            <a:r>
              <a:rPr lang="it-IT" sz="1100" b="1" dirty="0">
                <a:latin typeface="Calibri" pitchFamily="34" charset="0"/>
              </a:rPr>
              <a:t> CERTIFICAZIONE =  </a:t>
            </a:r>
            <a:endParaRPr lang="it-IT" sz="1100" dirty="0">
              <a:latin typeface="Calibri" pitchFamily="34"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Titolo 1"/>
          <p:cNvSpPr>
            <a:spLocks noGrp="1"/>
          </p:cNvSpPr>
          <p:nvPr>
            <p:ph type="title"/>
          </p:nvPr>
        </p:nvSpPr>
        <p:spPr/>
        <p:txBody>
          <a:bodyPr/>
          <a:lstStyle/>
          <a:p>
            <a:r>
              <a:rPr lang="it-IT" sz="2000" smtClean="0">
                <a:latin typeface="Comic Sans MS" pitchFamily="66" charset="0"/>
              </a:rPr>
              <a:t>RISORSE PROFESSIONALI SPECIFICHE</a:t>
            </a:r>
          </a:p>
        </p:txBody>
      </p:sp>
      <p:graphicFrame>
        <p:nvGraphicFramePr>
          <p:cNvPr id="4" name="Segnaposto contenuto 3"/>
          <p:cNvGraphicFramePr>
            <a:graphicFrameLocks noGrp="1"/>
          </p:cNvGraphicFramePr>
          <p:nvPr>
            <p:ph idx="1"/>
            <p:extLst>
              <p:ext uri="{D42A27DB-BD31-4B8C-83A1-F6EECF244321}">
                <p14:modId xmlns:p14="http://schemas.microsoft.com/office/powerpoint/2010/main" val="3651257256"/>
              </p:ext>
            </p:extLst>
          </p:nvPr>
        </p:nvGraphicFramePr>
        <p:xfrm>
          <a:off x="457200" y="1600200"/>
          <a:ext cx="8229600" cy="4363720"/>
        </p:xfrm>
        <a:graphic>
          <a:graphicData uri="http://schemas.openxmlformats.org/drawingml/2006/table">
            <a:tbl>
              <a:tblPr firstRow="1" bandRow="1">
                <a:tableStyleId>{5C22544A-7EE6-4342-B048-85BDC9FD1C3A}</a:tableStyleId>
              </a:tblPr>
              <a:tblGrid>
                <a:gridCol w="822960">
                  <a:extLst>
                    <a:ext uri="{9D8B030D-6E8A-4147-A177-3AD203B41FA5}">
                      <a16:colId xmlns:a16="http://schemas.microsoft.com/office/drawing/2014/main" val="20000"/>
                    </a:ext>
                  </a:extLst>
                </a:gridCol>
                <a:gridCol w="822960">
                  <a:extLst>
                    <a:ext uri="{9D8B030D-6E8A-4147-A177-3AD203B41FA5}">
                      <a16:colId xmlns:a16="http://schemas.microsoft.com/office/drawing/2014/main" val="20001"/>
                    </a:ext>
                  </a:extLst>
                </a:gridCol>
                <a:gridCol w="822960">
                  <a:extLst>
                    <a:ext uri="{9D8B030D-6E8A-4147-A177-3AD203B41FA5}">
                      <a16:colId xmlns:a16="http://schemas.microsoft.com/office/drawing/2014/main" val="20002"/>
                    </a:ext>
                  </a:extLst>
                </a:gridCol>
                <a:gridCol w="822960">
                  <a:extLst>
                    <a:ext uri="{9D8B030D-6E8A-4147-A177-3AD203B41FA5}">
                      <a16:colId xmlns:a16="http://schemas.microsoft.com/office/drawing/2014/main" val="20003"/>
                    </a:ext>
                  </a:extLst>
                </a:gridCol>
                <a:gridCol w="822960">
                  <a:extLst>
                    <a:ext uri="{9D8B030D-6E8A-4147-A177-3AD203B41FA5}">
                      <a16:colId xmlns:a16="http://schemas.microsoft.com/office/drawing/2014/main" val="20004"/>
                    </a:ext>
                  </a:extLst>
                </a:gridCol>
                <a:gridCol w="822960">
                  <a:extLst>
                    <a:ext uri="{9D8B030D-6E8A-4147-A177-3AD203B41FA5}">
                      <a16:colId xmlns:a16="http://schemas.microsoft.com/office/drawing/2014/main" val="20005"/>
                    </a:ext>
                  </a:extLst>
                </a:gridCol>
                <a:gridCol w="822960">
                  <a:extLst>
                    <a:ext uri="{9D8B030D-6E8A-4147-A177-3AD203B41FA5}">
                      <a16:colId xmlns:a16="http://schemas.microsoft.com/office/drawing/2014/main" val="20006"/>
                    </a:ext>
                  </a:extLst>
                </a:gridCol>
                <a:gridCol w="822960">
                  <a:extLst>
                    <a:ext uri="{9D8B030D-6E8A-4147-A177-3AD203B41FA5}">
                      <a16:colId xmlns:a16="http://schemas.microsoft.com/office/drawing/2014/main" val="20007"/>
                    </a:ext>
                  </a:extLst>
                </a:gridCol>
                <a:gridCol w="822960">
                  <a:extLst>
                    <a:ext uri="{9D8B030D-6E8A-4147-A177-3AD203B41FA5}">
                      <a16:colId xmlns:a16="http://schemas.microsoft.com/office/drawing/2014/main" val="20008"/>
                    </a:ext>
                  </a:extLst>
                </a:gridCol>
                <a:gridCol w="822960">
                  <a:extLst>
                    <a:ext uri="{9D8B030D-6E8A-4147-A177-3AD203B41FA5}">
                      <a16:colId xmlns:a16="http://schemas.microsoft.com/office/drawing/2014/main" val="20009"/>
                    </a:ext>
                  </a:extLst>
                </a:gridCol>
              </a:tblGrid>
              <a:tr h="370840">
                <a:tc>
                  <a:txBody>
                    <a:bodyPr/>
                    <a:lstStyle/>
                    <a:p>
                      <a:endParaRPr lang="it-IT"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it-IT" sz="1100" dirty="0" smtClean="0"/>
                        <a:t>Scuola infanzia </a:t>
                      </a:r>
                      <a:endParaRPr lang="it-IT"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it-IT" sz="1100" dirty="0" smtClean="0"/>
                        <a:t>Scuola primaria </a:t>
                      </a:r>
                      <a:r>
                        <a:rPr lang="it-IT" sz="1100" dirty="0" err="1" smtClean="0"/>
                        <a:t>nocera</a:t>
                      </a:r>
                      <a:endParaRPr lang="it-IT"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it-IT" sz="1100" dirty="0" smtClean="0"/>
                        <a:t>Scuola primaria </a:t>
                      </a:r>
                      <a:r>
                        <a:rPr lang="it-IT" sz="1100" dirty="0" err="1" smtClean="0"/>
                        <a:t>casebasse</a:t>
                      </a:r>
                      <a:endParaRPr lang="it-IT"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it-IT" sz="1100" dirty="0" smtClean="0"/>
                        <a:t>Scuola primaria </a:t>
                      </a:r>
                    </a:p>
                    <a:p>
                      <a:r>
                        <a:rPr lang="it-IT" sz="1100" dirty="0" err="1" smtClean="0"/>
                        <a:t>gaifana</a:t>
                      </a:r>
                      <a:endParaRPr lang="it-IT"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it-IT" sz="1100" dirty="0" smtClean="0"/>
                        <a:t>Scuola primaria </a:t>
                      </a:r>
                      <a:r>
                        <a:rPr lang="it-IT" sz="1100" dirty="0" err="1" smtClean="0"/>
                        <a:t>valtopina</a:t>
                      </a:r>
                      <a:endParaRPr lang="it-IT"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it-IT" sz="1100" dirty="0" smtClean="0"/>
                        <a:t>Secondaria</a:t>
                      </a:r>
                      <a:r>
                        <a:rPr lang="it-IT" sz="1100" baseline="0" dirty="0" smtClean="0"/>
                        <a:t> </a:t>
                      </a:r>
                      <a:r>
                        <a:rPr lang="it-IT" sz="1100" baseline="0" dirty="0" err="1" smtClean="0"/>
                        <a:t>I°</a:t>
                      </a:r>
                      <a:r>
                        <a:rPr lang="it-IT" sz="1100" baseline="0" dirty="0" smtClean="0"/>
                        <a:t> grado </a:t>
                      </a:r>
                      <a:r>
                        <a:rPr lang="it-IT" sz="1100" baseline="0" dirty="0" err="1" smtClean="0"/>
                        <a:t>nocera</a:t>
                      </a:r>
                      <a:r>
                        <a:rPr lang="it-IT" sz="1100" baseline="0" dirty="0" smtClean="0"/>
                        <a:t>  e </a:t>
                      </a:r>
                      <a:r>
                        <a:rPr lang="it-IT" sz="1100" baseline="0" dirty="0" err="1" smtClean="0"/>
                        <a:t>valtopina</a:t>
                      </a:r>
                      <a:endParaRPr lang="it-IT"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it-IT" sz="1100" dirty="0" smtClean="0"/>
                        <a:t>Secondaria </a:t>
                      </a:r>
                    </a:p>
                    <a:p>
                      <a:r>
                        <a:rPr lang="it-IT" sz="1100" dirty="0" err="1" smtClean="0"/>
                        <a:t>II°</a:t>
                      </a:r>
                      <a:r>
                        <a:rPr lang="it-IT" sz="1100" baseline="0" dirty="0" smtClean="0"/>
                        <a:t> </a:t>
                      </a:r>
                      <a:r>
                        <a:rPr lang="it-IT" sz="1100" baseline="0" dirty="0" err="1" smtClean="0"/>
                        <a:t>ipsia</a:t>
                      </a:r>
                      <a:r>
                        <a:rPr lang="it-IT" sz="1100" baseline="0" dirty="0" smtClean="0"/>
                        <a:t> </a:t>
                      </a:r>
                      <a:endParaRPr lang="it-IT"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it-IT" sz="1100" dirty="0" smtClean="0"/>
                        <a:t>Secondaria</a:t>
                      </a:r>
                      <a:r>
                        <a:rPr lang="it-IT" sz="1100" baseline="0" dirty="0" smtClean="0"/>
                        <a:t> </a:t>
                      </a:r>
                      <a:r>
                        <a:rPr lang="it-IT" sz="1100" baseline="0" dirty="0" err="1" smtClean="0"/>
                        <a:t>II°</a:t>
                      </a:r>
                      <a:r>
                        <a:rPr lang="it-IT" sz="1100" baseline="0" dirty="0" smtClean="0"/>
                        <a:t> liceo</a:t>
                      </a:r>
                      <a:endParaRPr lang="it-IT"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it-IT"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370840">
                <a:tc>
                  <a:txBody>
                    <a:bodyPr/>
                    <a:lstStyle/>
                    <a:p>
                      <a:r>
                        <a:rPr lang="it-IT" sz="1100" dirty="0" smtClean="0"/>
                        <a:t>Insegnanti di sostegno</a:t>
                      </a:r>
                      <a:endParaRPr lang="it-IT"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it-IT" sz="1100" dirty="0" smtClean="0"/>
                        <a:t>2</a:t>
                      </a:r>
                      <a:endParaRPr lang="it-IT"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it-IT" sz="1100" dirty="0" smtClean="0"/>
                        <a:t>2</a:t>
                      </a:r>
                      <a:endParaRPr lang="it-IT"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it-IT" sz="1100" dirty="0" smtClean="0"/>
                        <a:t>2</a:t>
                      </a:r>
                      <a:endParaRPr lang="it-IT"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it-IT" sz="1100" dirty="0" smtClean="0"/>
                        <a:t>1</a:t>
                      </a:r>
                      <a:endParaRPr lang="it-IT"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it-IT" sz="1100" dirty="0" smtClean="0"/>
                        <a:t>2</a:t>
                      </a:r>
                      <a:endParaRPr lang="it-IT"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it-IT" sz="1100" dirty="0" smtClean="0"/>
                        <a:t>5</a:t>
                      </a:r>
                      <a:endParaRPr lang="it-IT"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it-IT" sz="1100" dirty="0" smtClean="0"/>
                        <a:t>8</a:t>
                      </a:r>
                      <a:endParaRPr lang="it-IT"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it-IT" sz="1100" dirty="0" smtClean="0"/>
                        <a:t>4</a:t>
                      </a:r>
                      <a:endParaRPr lang="it-IT"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it-IT" sz="11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370840">
                <a:tc>
                  <a:txBody>
                    <a:bodyPr/>
                    <a:lstStyle/>
                    <a:p>
                      <a:r>
                        <a:rPr lang="it-IT" sz="1100" dirty="0" smtClean="0"/>
                        <a:t>Tecnico di laboratorio</a:t>
                      </a:r>
                      <a:endParaRPr lang="it-IT"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it-IT"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4">
                  <a:txBody>
                    <a:bodyPr/>
                    <a:lstStyle/>
                    <a:p>
                      <a:pPr algn="ctr"/>
                      <a:r>
                        <a:rPr lang="it-IT" sz="1100" dirty="0" smtClean="0"/>
                        <a:t>1</a:t>
                      </a:r>
                    </a:p>
                    <a:p>
                      <a:pPr algn="ctr"/>
                      <a:r>
                        <a:rPr lang="it-IT" sz="1100" dirty="0" smtClean="0"/>
                        <a:t>Viene</a:t>
                      </a:r>
                      <a:r>
                        <a:rPr lang="it-IT" sz="1100" baseline="0" dirty="0" smtClean="0"/>
                        <a:t> utilizzato nei laboratori di ogni ordine e grado</a:t>
                      </a:r>
                      <a:endParaRPr lang="it-IT"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it-IT"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it-IT"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it-IT"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it-IT"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algn="ctr"/>
                      <a:r>
                        <a:rPr lang="it-IT" sz="1100" dirty="0" smtClean="0"/>
                        <a:t>1</a:t>
                      </a:r>
                      <a:endParaRPr lang="it-IT"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it-IT"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it-IT" sz="11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370840">
                <a:tc>
                  <a:txBody>
                    <a:bodyPr/>
                    <a:lstStyle/>
                    <a:p>
                      <a:r>
                        <a:rPr lang="it-IT" sz="1100" dirty="0" smtClean="0"/>
                        <a:t>Docenti tutor</a:t>
                      </a:r>
                      <a:endParaRPr lang="it-IT"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it-IT"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it-IT" sz="1100" dirty="0" smtClean="0"/>
                        <a:t>tutti</a:t>
                      </a:r>
                      <a:endParaRPr lang="it-IT"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it-IT" sz="1100" dirty="0" smtClean="0"/>
                        <a:t>tutti</a:t>
                      </a:r>
                      <a:endParaRPr lang="it-IT"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it-IT" sz="1100" dirty="0" smtClean="0"/>
                        <a:t>tutti</a:t>
                      </a:r>
                      <a:endParaRPr lang="it-IT"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it-IT" sz="1100" dirty="0" smtClean="0"/>
                        <a:t>tutti</a:t>
                      </a:r>
                      <a:endParaRPr lang="it-IT"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it-IT"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it-IT"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it-IT"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it-IT"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r h="370840">
                <a:tc>
                  <a:txBody>
                    <a:bodyPr/>
                    <a:lstStyle/>
                    <a:p>
                      <a:r>
                        <a:rPr lang="it-IT" sz="1100" dirty="0" smtClean="0"/>
                        <a:t>Figure strumentali</a:t>
                      </a:r>
                      <a:endParaRPr lang="it-IT"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it-IT"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it-IT" sz="1100" dirty="0" smtClean="0"/>
                        <a:t>2</a:t>
                      </a:r>
                      <a:endParaRPr lang="it-IT"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it-IT" sz="1100" dirty="0" smtClean="0"/>
                        <a:t>2</a:t>
                      </a:r>
                      <a:endParaRPr lang="it-IT"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it-IT" sz="1100" dirty="0" smtClean="0"/>
                        <a:t>1</a:t>
                      </a:r>
                      <a:endParaRPr lang="it-IT"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it-IT"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it-IT" sz="1100" dirty="0" smtClean="0"/>
                        <a:t>1</a:t>
                      </a:r>
                      <a:endParaRPr lang="it-IT"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it-IT" sz="1100" dirty="0" smtClean="0"/>
                        <a:t>1</a:t>
                      </a:r>
                      <a:endParaRPr lang="it-IT"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it-IT" sz="1100" dirty="0" smtClean="0"/>
                        <a:t>2</a:t>
                      </a:r>
                      <a:endParaRPr lang="it-IT"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it-IT"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4"/>
                  </a:ext>
                </a:extLst>
              </a:tr>
              <a:tr h="370840">
                <a:tc>
                  <a:txBody>
                    <a:bodyPr/>
                    <a:lstStyle/>
                    <a:p>
                      <a:r>
                        <a:rPr lang="it-IT" sz="1100" dirty="0" smtClean="0"/>
                        <a:t>Coordinatori di classe\sezione</a:t>
                      </a:r>
                      <a:endParaRPr lang="it-IT"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it-IT"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it-IT" sz="1100" dirty="0" smtClean="0"/>
                        <a:t>6</a:t>
                      </a:r>
                      <a:endParaRPr lang="it-IT"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it-IT" sz="1100" dirty="0" smtClean="0"/>
                        <a:t>5</a:t>
                      </a:r>
                      <a:endParaRPr lang="it-IT"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it-IT" sz="1100" dirty="0" smtClean="0"/>
                        <a:t>5</a:t>
                      </a:r>
                      <a:endParaRPr lang="it-IT"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it-IT" sz="1100" dirty="0" smtClean="0"/>
                        <a:t>5</a:t>
                      </a:r>
                      <a:endParaRPr lang="it-IT"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it-IT" sz="1100" dirty="0" smtClean="0"/>
                        <a:t>9</a:t>
                      </a:r>
                      <a:endParaRPr lang="it-IT"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it-IT" sz="1100" dirty="0" smtClean="0"/>
                        <a:t>5</a:t>
                      </a:r>
                      <a:endParaRPr lang="it-IT"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it-IT" sz="1100" dirty="0" smtClean="0"/>
                        <a:t>6</a:t>
                      </a:r>
                      <a:endParaRPr lang="it-IT"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it-IT"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5"/>
                  </a:ext>
                </a:extLst>
              </a:tr>
              <a:tr h="370840">
                <a:tc>
                  <a:txBody>
                    <a:bodyPr/>
                    <a:lstStyle/>
                    <a:p>
                      <a:r>
                        <a:rPr lang="it-IT" sz="1100" dirty="0" smtClean="0"/>
                        <a:t>Referenti di plesso</a:t>
                      </a:r>
                      <a:endParaRPr lang="it-IT"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it-IT" sz="1100" dirty="0" smtClean="0"/>
                        <a:t>5</a:t>
                      </a:r>
                      <a:endParaRPr lang="it-IT"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it-IT" sz="1100" dirty="0" smtClean="0"/>
                        <a:t>1</a:t>
                      </a:r>
                      <a:endParaRPr lang="it-IT"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it-IT" sz="1100" dirty="0" smtClean="0"/>
                        <a:t>1</a:t>
                      </a:r>
                      <a:endParaRPr lang="it-IT"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it-IT" sz="1100" dirty="0" smtClean="0"/>
                        <a:t>1</a:t>
                      </a:r>
                      <a:endParaRPr lang="it-IT"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it-IT" sz="1100" dirty="0" smtClean="0"/>
                        <a:t>1</a:t>
                      </a:r>
                      <a:endParaRPr lang="it-IT"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it-IT" sz="1100" dirty="0" smtClean="0"/>
                        <a:t>2</a:t>
                      </a:r>
                      <a:endParaRPr lang="it-IT"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it-IT" sz="1100" dirty="0" smtClean="0"/>
                        <a:t>1</a:t>
                      </a:r>
                      <a:endParaRPr lang="it-IT"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it-IT" sz="1100" dirty="0" smtClean="0"/>
                        <a:t>1</a:t>
                      </a:r>
                      <a:endParaRPr lang="it-IT"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it-IT"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6"/>
                  </a:ext>
                </a:extLst>
              </a:tr>
              <a:tr h="370840">
                <a:tc>
                  <a:txBody>
                    <a:bodyPr/>
                    <a:lstStyle/>
                    <a:p>
                      <a:r>
                        <a:rPr lang="it-IT" sz="1100" dirty="0" smtClean="0"/>
                        <a:t>altro</a:t>
                      </a:r>
                      <a:endParaRPr lang="it-IT"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it-IT" sz="11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it-IT" sz="11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it-IT" sz="11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it-IT" sz="11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it-IT" sz="11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it-IT" sz="11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it-IT" sz="11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it-IT" sz="11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it-IT"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7"/>
                  </a:ext>
                </a:extLst>
              </a:tr>
            </a:tbl>
          </a:graphicData>
        </a:graphic>
      </p:graphicFrame>
      <p:sp>
        <p:nvSpPr>
          <p:cNvPr id="2" name="Segnaposto piè di pagina 1"/>
          <p:cNvSpPr>
            <a:spLocks noGrp="1"/>
          </p:cNvSpPr>
          <p:nvPr>
            <p:ph type="ftr" sz="quarter" idx="11"/>
          </p:nvPr>
        </p:nvSpPr>
        <p:spPr>
          <a:xfrm>
            <a:off x="457200" y="6356350"/>
            <a:ext cx="8229600" cy="365125"/>
          </a:xfrm>
        </p:spPr>
        <p:txBody>
          <a:bodyPr/>
          <a:lstStyle/>
          <a:p>
            <a:pPr>
              <a:defRPr/>
            </a:pPr>
            <a:r>
              <a:rPr lang="it-IT" dirty="0"/>
              <a:t>Commissione Qualità : Figure Strumentali - Gruppo dell‘Inclusione</a:t>
            </a:r>
          </a:p>
          <a:p>
            <a:pPr>
              <a:defRPr/>
            </a:pPr>
            <a:endParaRPr lang="it-IT"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Titolo 1"/>
          <p:cNvSpPr>
            <a:spLocks noGrp="1"/>
          </p:cNvSpPr>
          <p:nvPr>
            <p:ph type="title"/>
          </p:nvPr>
        </p:nvSpPr>
        <p:spPr>
          <a:xfrm>
            <a:off x="714348" y="274638"/>
            <a:ext cx="7972452" cy="511156"/>
          </a:xfrm>
        </p:spPr>
        <p:txBody>
          <a:bodyPr/>
          <a:lstStyle/>
          <a:p>
            <a:r>
              <a:rPr lang="it-IT" sz="1400" b="1" dirty="0" smtClean="0"/>
              <a:t>ANALISI DEI PUNTI </a:t>
            </a:r>
            <a:r>
              <a:rPr lang="it-IT" sz="1400" b="1" dirty="0" err="1" smtClean="0"/>
              <a:t>DI</a:t>
            </a:r>
            <a:r>
              <a:rPr lang="it-IT" sz="1400" b="1" dirty="0" smtClean="0"/>
              <a:t> FORZA E </a:t>
            </a:r>
            <a:r>
              <a:rPr lang="it-IT" sz="1400" b="1" dirty="0" err="1" smtClean="0"/>
              <a:t>DI</a:t>
            </a:r>
            <a:r>
              <a:rPr lang="it-IT" sz="1400" b="1" dirty="0" smtClean="0"/>
              <a:t> CRITICITA’ RILEVATI </a:t>
            </a:r>
            <a:endParaRPr lang="it-IT" sz="1400" dirty="0" smtClean="0"/>
          </a:p>
        </p:txBody>
      </p:sp>
      <p:graphicFrame>
        <p:nvGraphicFramePr>
          <p:cNvPr id="4" name="Segnaposto contenuto 3"/>
          <p:cNvGraphicFramePr>
            <a:graphicFrameLocks noGrp="1"/>
          </p:cNvGraphicFramePr>
          <p:nvPr>
            <p:ph idx="1"/>
          </p:nvPr>
        </p:nvGraphicFramePr>
        <p:xfrm>
          <a:off x="285720" y="642918"/>
          <a:ext cx="8358216" cy="4693920"/>
        </p:xfrm>
        <a:graphic>
          <a:graphicData uri="http://schemas.openxmlformats.org/drawingml/2006/table">
            <a:tbl>
              <a:tblPr firstRow="1" bandRow="1">
                <a:tableStyleId>{5C22544A-7EE6-4342-B048-85BDC9FD1C3A}</a:tableStyleId>
              </a:tblPr>
              <a:tblGrid>
                <a:gridCol w="1393036">
                  <a:extLst>
                    <a:ext uri="{9D8B030D-6E8A-4147-A177-3AD203B41FA5}">
                      <a16:colId xmlns:a16="http://schemas.microsoft.com/office/drawing/2014/main" val="20000"/>
                    </a:ext>
                  </a:extLst>
                </a:gridCol>
                <a:gridCol w="1393036">
                  <a:extLst>
                    <a:ext uri="{9D8B030D-6E8A-4147-A177-3AD203B41FA5}">
                      <a16:colId xmlns:a16="http://schemas.microsoft.com/office/drawing/2014/main" val="20001"/>
                    </a:ext>
                  </a:extLst>
                </a:gridCol>
                <a:gridCol w="1393036">
                  <a:extLst>
                    <a:ext uri="{9D8B030D-6E8A-4147-A177-3AD203B41FA5}">
                      <a16:colId xmlns:a16="http://schemas.microsoft.com/office/drawing/2014/main" val="20002"/>
                    </a:ext>
                  </a:extLst>
                </a:gridCol>
                <a:gridCol w="1393036">
                  <a:extLst>
                    <a:ext uri="{9D8B030D-6E8A-4147-A177-3AD203B41FA5}">
                      <a16:colId xmlns:a16="http://schemas.microsoft.com/office/drawing/2014/main" val="20003"/>
                    </a:ext>
                  </a:extLst>
                </a:gridCol>
                <a:gridCol w="1393036">
                  <a:extLst>
                    <a:ext uri="{9D8B030D-6E8A-4147-A177-3AD203B41FA5}">
                      <a16:colId xmlns:a16="http://schemas.microsoft.com/office/drawing/2014/main" val="20004"/>
                    </a:ext>
                  </a:extLst>
                </a:gridCol>
                <a:gridCol w="1393036">
                  <a:extLst>
                    <a:ext uri="{9D8B030D-6E8A-4147-A177-3AD203B41FA5}">
                      <a16:colId xmlns:a16="http://schemas.microsoft.com/office/drawing/2014/main" val="20005"/>
                    </a:ext>
                  </a:extLst>
                </a:gridCol>
              </a:tblGrid>
              <a:tr h="288165">
                <a:tc>
                  <a:txBody>
                    <a:bodyPr/>
                    <a:lstStyle/>
                    <a:p>
                      <a:endParaRPr lang="it-IT" sz="105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it-IT" dirty="0" smtClean="0"/>
                        <a:t>0</a:t>
                      </a:r>
                      <a:endParaRPr lang="it-IT"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it-IT" dirty="0" smtClean="0"/>
                        <a:t>1</a:t>
                      </a:r>
                      <a:endParaRPr lang="it-IT"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it-IT" dirty="0" smtClean="0"/>
                        <a:t>2</a:t>
                      </a:r>
                      <a:endParaRPr lang="it-IT"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it-IT" dirty="0" smtClean="0"/>
                        <a:t>3</a:t>
                      </a:r>
                      <a:endParaRPr lang="it-IT"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it-IT" dirty="0" smtClean="0"/>
                        <a:t>4</a:t>
                      </a:r>
                      <a:endParaRPr lang="it-IT"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57632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t-IT" sz="1050" kern="1200" baseline="0" dirty="0" smtClean="0">
                          <a:solidFill>
                            <a:schemeClr val="dk1"/>
                          </a:solidFill>
                          <a:latin typeface="+mn-lt"/>
                          <a:ea typeface="+mn-ea"/>
                          <a:cs typeface="+mn-cs"/>
                        </a:rPr>
                        <a:t>Aspetti organizzativi e gestionali coinvolti nel cambiamento inclusivo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it-IT"/>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it-IT"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it-IT" dirty="0" smtClean="0"/>
                        <a:t>x</a:t>
                      </a:r>
                      <a:endParaRPr lang="it-IT"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it-IT"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it-IT"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82847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t-IT" sz="1050" kern="1200" baseline="0" dirty="0" smtClean="0">
                          <a:solidFill>
                            <a:schemeClr val="dk1"/>
                          </a:solidFill>
                          <a:latin typeface="+mn-lt"/>
                          <a:ea typeface="+mn-ea"/>
                          <a:cs typeface="+mn-cs"/>
                        </a:rPr>
                        <a:t>Possibilità di strutturare percorsi specifici di formazione e aggiornamento degli insegnanti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it-IT"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it-IT"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it-IT"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it-IT"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it-IT" dirty="0" smtClean="0"/>
                        <a:t>x</a:t>
                      </a:r>
                      <a:endParaRPr lang="it-IT"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60034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t-IT" sz="1100" kern="1200" baseline="0" dirty="0" smtClean="0">
                          <a:solidFill>
                            <a:schemeClr val="dk1"/>
                          </a:solidFill>
                          <a:latin typeface="+mn-lt"/>
                          <a:ea typeface="+mn-ea"/>
                          <a:cs typeface="+mn-cs"/>
                        </a:rPr>
                        <a:t>Adozione di strategie di valutazione coerenti con prassi inclusive;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it-IT"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it-IT" dirty="0" smtClean="0"/>
                        <a:t>x</a:t>
                      </a:r>
                      <a:endParaRPr lang="it-IT"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it-IT"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it-IT"/>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it-IT"/>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r h="57632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t-IT" sz="1050" kern="1200" baseline="0" dirty="0" smtClean="0">
                          <a:solidFill>
                            <a:schemeClr val="dk1"/>
                          </a:solidFill>
                          <a:latin typeface="+mn-lt"/>
                          <a:ea typeface="+mn-ea"/>
                          <a:cs typeface="+mn-cs"/>
                        </a:rPr>
                        <a:t>Organizzazione dei diversi tipi di sostegno presenti all’interno della scuola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it-IT"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it-IT"/>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it-IT"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it-IT" dirty="0" smtClean="0"/>
                        <a:t>x</a:t>
                      </a:r>
                      <a:endParaRPr lang="it-IT"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it-IT"/>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4"/>
                  </a:ext>
                </a:extLst>
              </a:tr>
              <a:tr h="82847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t-IT" sz="1050" kern="1200" baseline="0" dirty="0" smtClean="0">
                          <a:solidFill>
                            <a:schemeClr val="dk1"/>
                          </a:solidFill>
                          <a:latin typeface="+mn-lt"/>
                          <a:ea typeface="+mn-ea"/>
                          <a:cs typeface="+mn-cs"/>
                        </a:rPr>
                        <a:t>Organizzazione dei diversi tipi di sostegno presenti all’esterno della scuola, in rapporto ai diversi servizi esistenti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it-IT"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it-IT"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it-IT"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it-IT" dirty="0" smtClean="0"/>
                        <a:t>x</a:t>
                      </a:r>
                      <a:endParaRPr lang="it-IT"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it-IT"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5"/>
                  </a:ext>
                </a:extLst>
              </a:tr>
            </a:tbl>
          </a:graphicData>
        </a:graphic>
      </p:graphicFrame>
      <p:sp>
        <p:nvSpPr>
          <p:cNvPr id="2" name="Segnaposto piè di pagina 1"/>
          <p:cNvSpPr>
            <a:spLocks noGrp="1"/>
          </p:cNvSpPr>
          <p:nvPr>
            <p:ph type="ftr" sz="quarter" idx="11"/>
          </p:nvPr>
        </p:nvSpPr>
        <p:spPr>
          <a:xfrm>
            <a:off x="285720" y="6356350"/>
            <a:ext cx="8358216" cy="365125"/>
          </a:xfrm>
        </p:spPr>
        <p:txBody>
          <a:bodyPr/>
          <a:lstStyle/>
          <a:p>
            <a:pPr>
              <a:defRPr/>
            </a:pPr>
            <a:r>
              <a:rPr lang="it-IT" dirty="0"/>
              <a:t>Commissione Qualità : Figure Strumentali - Gruppo dell‘Inclusione</a:t>
            </a:r>
          </a:p>
          <a:p>
            <a:pPr>
              <a:defRPr/>
            </a:pPr>
            <a:endParaRPr lang="it-IT"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tolo 1"/>
          <p:cNvSpPr>
            <a:spLocks noGrp="1"/>
          </p:cNvSpPr>
          <p:nvPr>
            <p:ph type="title"/>
          </p:nvPr>
        </p:nvSpPr>
        <p:spPr>
          <a:xfrm>
            <a:off x="857224" y="274638"/>
            <a:ext cx="7829576" cy="439718"/>
          </a:xfrm>
        </p:spPr>
        <p:txBody>
          <a:bodyPr/>
          <a:lstStyle/>
          <a:p>
            <a:r>
              <a:rPr lang="it-IT" sz="1600" b="1" dirty="0" smtClean="0"/>
              <a:t>ANALISI DEI PUNTI </a:t>
            </a:r>
            <a:r>
              <a:rPr lang="it-IT" sz="1600" b="1" dirty="0" err="1" smtClean="0"/>
              <a:t>DI</a:t>
            </a:r>
            <a:r>
              <a:rPr lang="it-IT" sz="1600" b="1" dirty="0" smtClean="0"/>
              <a:t> FORZA E </a:t>
            </a:r>
            <a:r>
              <a:rPr lang="it-IT" sz="1600" b="1" dirty="0" err="1" smtClean="0"/>
              <a:t>DI</a:t>
            </a:r>
            <a:r>
              <a:rPr lang="it-IT" sz="1600" b="1" dirty="0" smtClean="0"/>
              <a:t> CRITICITA’ RILEVATI </a:t>
            </a:r>
            <a:endParaRPr lang="it-IT" sz="1600" dirty="0" smtClean="0"/>
          </a:p>
        </p:txBody>
      </p:sp>
      <p:graphicFrame>
        <p:nvGraphicFramePr>
          <p:cNvPr id="4" name="Segnaposto contenuto 3"/>
          <p:cNvGraphicFramePr>
            <a:graphicFrameLocks noGrp="1"/>
          </p:cNvGraphicFramePr>
          <p:nvPr>
            <p:ph idx="1"/>
            <p:extLst>
              <p:ext uri="{D42A27DB-BD31-4B8C-83A1-F6EECF244321}">
                <p14:modId xmlns:p14="http://schemas.microsoft.com/office/powerpoint/2010/main" val="981205096"/>
              </p:ext>
            </p:extLst>
          </p:nvPr>
        </p:nvGraphicFramePr>
        <p:xfrm>
          <a:off x="428596" y="785794"/>
          <a:ext cx="8286808" cy="5882640"/>
        </p:xfrm>
        <a:graphic>
          <a:graphicData uri="http://schemas.openxmlformats.org/drawingml/2006/table">
            <a:tbl>
              <a:tblPr firstRow="1" bandRow="1">
                <a:tableStyleId>{5C22544A-7EE6-4342-B048-85BDC9FD1C3A}</a:tableStyleId>
              </a:tblPr>
              <a:tblGrid>
                <a:gridCol w="1440152">
                  <a:extLst>
                    <a:ext uri="{9D8B030D-6E8A-4147-A177-3AD203B41FA5}">
                      <a16:colId xmlns:a16="http://schemas.microsoft.com/office/drawing/2014/main" val="20000"/>
                    </a:ext>
                  </a:extLst>
                </a:gridCol>
                <a:gridCol w="1440152">
                  <a:extLst>
                    <a:ext uri="{9D8B030D-6E8A-4147-A177-3AD203B41FA5}">
                      <a16:colId xmlns:a16="http://schemas.microsoft.com/office/drawing/2014/main" val="20001"/>
                    </a:ext>
                  </a:extLst>
                </a:gridCol>
                <a:gridCol w="1440152">
                  <a:extLst>
                    <a:ext uri="{9D8B030D-6E8A-4147-A177-3AD203B41FA5}">
                      <a16:colId xmlns:a16="http://schemas.microsoft.com/office/drawing/2014/main" val="20002"/>
                    </a:ext>
                  </a:extLst>
                </a:gridCol>
                <a:gridCol w="1440152">
                  <a:extLst>
                    <a:ext uri="{9D8B030D-6E8A-4147-A177-3AD203B41FA5}">
                      <a16:colId xmlns:a16="http://schemas.microsoft.com/office/drawing/2014/main" val="20003"/>
                    </a:ext>
                  </a:extLst>
                </a:gridCol>
                <a:gridCol w="1440152">
                  <a:extLst>
                    <a:ext uri="{9D8B030D-6E8A-4147-A177-3AD203B41FA5}">
                      <a16:colId xmlns:a16="http://schemas.microsoft.com/office/drawing/2014/main" val="20004"/>
                    </a:ext>
                  </a:extLst>
                </a:gridCol>
                <a:gridCol w="1086048">
                  <a:extLst>
                    <a:ext uri="{9D8B030D-6E8A-4147-A177-3AD203B41FA5}">
                      <a16:colId xmlns:a16="http://schemas.microsoft.com/office/drawing/2014/main" val="20005"/>
                    </a:ext>
                  </a:extLst>
                </a:gridCol>
              </a:tblGrid>
              <a:tr h="329283">
                <a:tc>
                  <a:txBody>
                    <a:bodyPr/>
                    <a:lstStyle/>
                    <a:p>
                      <a:r>
                        <a:rPr lang="it-IT" dirty="0" smtClean="0"/>
                        <a:t>INDICATORI</a:t>
                      </a:r>
                      <a:endParaRPr lang="it-IT"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it-IT" dirty="0" smtClean="0"/>
                        <a:t>0</a:t>
                      </a:r>
                      <a:endParaRPr lang="it-IT"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it-IT" dirty="0" smtClean="0"/>
                        <a:t>1</a:t>
                      </a:r>
                      <a:endParaRPr lang="it-IT"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it-IT" dirty="0" smtClean="0"/>
                        <a:t>2</a:t>
                      </a:r>
                      <a:endParaRPr lang="it-IT"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it-IT" dirty="0" smtClean="0"/>
                        <a:t>3</a:t>
                      </a:r>
                      <a:endParaRPr lang="it-IT"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it-IT" dirty="0" smtClean="0"/>
                        <a:t>4</a:t>
                      </a:r>
                      <a:endParaRPr lang="it-IT"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104272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t-IT" sz="1000" kern="1200" baseline="0" dirty="0" smtClean="0">
                          <a:solidFill>
                            <a:schemeClr val="dk1"/>
                          </a:solidFill>
                          <a:latin typeface="+mn-lt"/>
                          <a:ea typeface="+mn-ea"/>
                          <a:cs typeface="+mn-cs"/>
                        </a:rPr>
                        <a:t>Ruolo delle famiglie e della comunità nel dare supporto e nel partecipare alle decisioni che riguardano l’organizzazione delle attività educative </a:t>
                      </a:r>
                      <a:endParaRPr lang="it-IT" sz="1800" kern="1200" baseline="0" dirty="0" smtClean="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it-IT"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it-IT"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it-IT"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it-IT" dirty="0" smtClean="0"/>
                        <a:t>x</a:t>
                      </a:r>
                      <a:endParaRPr lang="it-IT"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it-IT"/>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87808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t-IT" sz="1000" kern="1200" baseline="0" dirty="0" smtClean="0">
                          <a:solidFill>
                            <a:schemeClr val="dk1"/>
                          </a:solidFill>
                          <a:latin typeface="+mn-lt"/>
                          <a:ea typeface="+mn-ea"/>
                          <a:cs typeface="+mn-cs"/>
                        </a:rPr>
                        <a:t>Sviluppo di un curricolo attento alle diversità e alla promozione di percorsi formativi inclusivi</a:t>
                      </a:r>
                      <a:r>
                        <a:rPr lang="it-IT" sz="1800" kern="1200" baseline="0" dirty="0" smtClean="0">
                          <a:solidFill>
                            <a:schemeClr val="dk1"/>
                          </a:solidFill>
                          <a:latin typeface="+mn-lt"/>
                          <a:ea typeface="+mn-ea"/>
                          <a:cs typeface="+mn-cs"/>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it-IT"/>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it-IT"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it-IT"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it-IT" dirty="0" smtClean="0"/>
                        <a:t>x</a:t>
                      </a:r>
                      <a:endParaRPr lang="it-IT"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it-IT"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35672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t-IT" sz="1000" kern="1200" baseline="0" dirty="0" smtClean="0">
                          <a:solidFill>
                            <a:schemeClr val="dk1"/>
                          </a:solidFill>
                          <a:latin typeface="+mn-lt"/>
                          <a:ea typeface="+mn-ea"/>
                          <a:cs typeface="+mn-cs"/>
                        </a:rPr>
                        <a:t>Valorizzazione delle risorse esistenti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it-IT"/>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it-IT"/>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it-IT"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it-IT" dirty="0" smtClean="0"/>
                        <a:t>x</a:t>
                      </a:r>
                      <a:endParaRPr lang="it-IT"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it-IT"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r h="76832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t-IT" sz="1000" kern="1200" baseline="0" dirty="0" smtClean="0">
                          <a:solidFill>
                            <a:schemeClr val="dk1"/>
                          </a:solidFill>
                          <a:latin typeface="+mn-lt"/>
                          <a:ea typeface="+mn-ea"/>
                          <a:cs typeface="+mn-cs"/>
                        </a:rPr>
                        <a:t>Acquisizione e distribuzione di risorse aggiuntive utilizzabili per la realizzazione dei progetti di inclusione</a:t>
                      </a:r>
                      <a:endParaRPr lang="it-IT" sz="1800" kern="1200" baseline="0" dirty="0" smtClean="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it-IT"/>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it-IT"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it-IT" dirty="0" smtClean="0"/>
                        <a:t>x</a:t>
                      </a:r>
                      <a:endParaRPr lang="it-IT"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it-IT"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it-IT"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4"/>
                  </a:ext>
                </a:extLst>
              </a:tr>
              <a:tr h="117992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t-IT" sz="1000" kern="1200" baseline="0" dirty="0" smtClean="0">
                          <a:solidFill>
                            <a:schemeClr val="dk1"/>
                          </a:solidFill>
                          <a:latin typeface="+mn-lt"/>
                          <a:ea typeface="+mn-ea"/>
                          <a:cs typeface="+mn-cs"/>
                        </a:rPr>
                        <a:t>Attenzione dedicata alle fasi di transizione che scandiscono l’ingresso nel sistema scolastico, la continuità tra i diversi ordini di scuola e il successivo inserimento lavorativo.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it-IT"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it-IT"/>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it-IT"/>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it-IT"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it-IT" dirty="0" smtClean="0"/>
                        <a:t>x</a:t>
                      </a:r>
                      <a:endParaRPr lang="it-IT"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5"/>
                  </a:ext>
                </a:extLst>
              </a:tr>
              <a:tr h="603685">
                <a:tc gridSpan="6">
                  <a:txBody>
                    <a:bodyPr/>
                    <a:lstStyle/>
                    <a:p>
                      <a:r>
                        <a:rPr lang="it-IT" sz="1800" kern="1200" baseline="0" dirty="0" smtClean="0">
                          <a:solidFill>
                            <a:schemeClr val="dk1"/>
                          </a:solidFill>
                          <a:latin typeface="+mn-lt"/>
                          <a:ea typeface="+mn-ea"/>
                          <a:cs typeface="+mn-cs"/>
                        </a:rPr>
                        <a:t>* </a:t>
                      </a:r>
                      <a:r>
                        <a:rPr lang="it-IT" sz="1000" kern="1200" baseline="0" dirty="0" smtClean="0">
                          <a:solidFill>
                            <a:schemeClr val="dk1"/>
                          </a:solidFill>
                          <a:latin typeface="+mn-lt"/>
                          <a:ea typeface="+mn-ea"/>
                          <a:cs typeface="+mn-cs"/>
                        </a:rPr>
                        <a:t>= 0: per niente 1: poco 2: abbastanza 3: molto :4 moltissimo 	</a:t>
                      </a:r>
                    </a:p>
                    <a:p>
                      <a:r>
                        <a:rPr lang="it-IT" sz="1000" kern="1200" baseline="0" dirty="0" smtClean="0">
                          <a:solidFill>
                            <a:schemeClr val="dk1"/>
                          </a:solidFill>
                          <a:latin typeface="+mn-lt"/>
                          <a:ea typeface="+mn-ea"/>
                          <a:cs typeface="+mn-cs"/>
                        </a:rPr>
                        <a:t>Adattato dagli indicatori UNESCO per la valutazione del grado di </a:t>
                      </a:r>
                      <a:r>
                        <a:rPr lang="it-IT" sz="1000" kern="1200" baseline="0" dirty="0" err="1" smtClean="0">
                          <a:solidFill>
                            <a:schemeClr val="dk1"/>
                          </a:solidFill>
                          <a:latin typeface="+mn-lt"/>
                          <a:ea typeface="+mn-ea"/>
                          <a:cs typeface="+mn-cs"/>
                        </a:rPr>
                        <a:t>inclusività</a:t>
                      </a:r>
                      <a:r>
                        <a:rPr lang="it-IT" sz="1000" kern="1200" baseline="0" dirty="0" smtClean="0">
                          <a:solidFill>
                            <a:schemeClr val="dk1"/>
                          </a:solidFill>
                          <a:latin typeface="+mn-lt"/>
                          <a:ea typeface="+mn-ea"/>
                          <a:cs typeface="+mn-cs"/>
                        </a:rPr>
                        <a:t> dei sistemi scolastici 	</a:t>
                      </a:r>
                    </a:p>
                    <a:p>
                      <a:endParaRPr lang="it-IT"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it-IT"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it-IT"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it-IT"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it-IT"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it-IT"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6"/>
                  </a:ext>
                </a:extLst>
              </a:tr>
            </a:tbl>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2_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368</TotalTime>
  <Words>1951</Words>
  <Application>Microsoft Office PowerPoint</Application>
  <PresentationFormat>Presentazione su schermo (4:3)</PresentationFormat>
  <Paragraphs>466</Paragraphs>
  <Slides>23</Slides>
  <Notes>3</Notes>
  <HiddenSlides>0</HiddenSlides>
  <MMClips>0</MMClips>
  <ScaleCrop>false</ScaleCrop>
  <HeadingPairs>
    <vt:vector size="6" baseType="variant">
      <vt:variant>
        <vt:lpstr>Caratteri utilizzati</vt:lpstr>
      </vt:variant>
      <vt:variant>
        <vt:i4>3</vt:i4>
      </vt:variant>
      <vt:variant>
        <vt:lpstr>Tema</vt:lpstr>
      </vt:variant>
      <vt:variant>
        <vt:i4>3</vt:i4>
      </vt:variant>
      <vt:variant>
        <vt:lpstr>Titoli diapositive</vt:lpstr>
      </vt:variant>
      <vt:variant>
        <vt:i4>23</vt:i4>
      </vt:variant>
    </vt:vector>
  </HeadingPairs>
  <TitlesOfParts>
    <vt:vector size="29" baseType="lpstr">
      <vt:lpstr>Arial</vt:lpstr>
      <vt:lpstr>Calibri</vt:lpstr>
      <vt:lpstr>Comic Sans MS</vt:lpstr>
      <vt:lpstr>Tema di Office</vt:lpstr>
      <vt:lpstr>1_Tema di Office</vt:lpstr>
      <vt:lpstr>2_Tema di Office</vt:lpstr>
      <vt:lpstr>ISTITUTO OMNICOMPRENSIVO “DANTE ALIGHIERI”  NOCERA UMBRA  PIANO ANNUALE INCLUSIONE PAI</vt:lpstr>
      <vt:lpstr>LE FINALITA’</vt:lpstr>
      <vt:lpstr>ALUNNI BES</vt:lpstr>
      <vt:lpstr>PROSPETTO ANALITICO DEGLI ALUNNI  CON B.E.S.  SCUOLA DELL’INFANZIA </vt:lpstr>
      <vt:lpstr>PROSPETTO ANALITICO DEGLI ALUNNI CON  B.E.S.   SCUOLA PRIMARIA </vt:lpstr>
      <vt:lpstr>PROSPETTO ANALITICO DEGLI ALUNNI CON  B.E.S SECONDARIA I GRADO E II GRADO. </vt:lpstr>
      <vt:lpstr>RISORSE PROFESSIONALI SPECIFICHE</vt:lpstr>
      <vt:lpstr>ANALISI DEI PUNTI DI FORZA E DI CRITICITA’ RILEVATI </vt:lpstr>
      <vt:lpstr>ANALISI DEI PUNTI DI FORZA E DI CRITICITA’ RILEVATI </vt:lpstr>
      <vt:lpstr>Presentazione standard di PowerPoint</vt:lpstr>
      <vt:lpstr>Presentazione standard di PowerPoint</vt:lpstr>
      <vt:lpstr>L’AZIONE DIDATTICO/EDUCATIVA E GLI INTERVENTI IN ATTO   A LIVELLO DI CLASSE</vt:lpstr>
      <vt:lpstr>PERCENTUALE DEGLI ALUNNI  CON BES  NEL NOSTRO ISTITUTO </vt:lpstr>
      <vt:lpstr>Obiettivi di incremento dell’inclusione proposti per il prossimo anno a livello d’istituto </vt:lpstr>
      <vt:lpstr>PERSONE DI RIFERIMENTO PREPOSTE ALL’ INCLUSIVITA’  (ruoli e compiti) </vt:lpstr>
      <vt:lpstr>PERSONE DI RIFERIMENTO PREPOSTE ALL’ INCLUSIVITA’  (ruoli e compiti) </vt:lpstr>
      <vt:lpstr>Presentazione standard di PowerPoint</vt:lpstr>
      <vt:lpstr>PROGETTO DI INCLUSIONE PER GLI ALUNNI CON B.E.S.  E L’ALUNNO DISABILE      </vt:lpstr>
      <vt:lpstr> PERSONE COINVOLTE    </vt:lpstr>
      <vt:lpstr>INDIVIDUAZIONE DI NUOVI ALUNNI CON B.E.S</vt:lpstr>
      <vt:lpstr>Presentazione standard di PowerPoint</vt:lpstr>
      <vt:lpstr>PROPOSTA DI PIANO DIDATTICO PERSONALIZZATO IN ASSENZA DI CERTIFICAZIONE ALUNNO BES</vt:lpstr>
      <vt:lpstr>TRATTENIMENTI E RIPETENZE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PIANO ANNUALE INCLUSIONE</dc:title>
  <dc:creator>Utente</dc:creator>
  <cp:lastModifiedBy>Windows User</cp:lastModifiedBy>
  <cp:revision>90</cp:revision>
  <dcterms:created xsi:type="dcterms:W3CDTF">2013-11-18T16:40:27Z</dcterms:created>
  <dcterms:modified xsi:type="dcterms:W3CDTF">2018-11-10T09:23:55Z</dcterms:modified>
</cp:coreProperties>
</file>